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9"/>
  </p:notesMasterIdLst>
  <p:sldIdLst>
    <p:sldId id="262" r:id="rId2"/>
    <p:sldId id="264" r:id="rId3"/>
    <p:sldId id="848" r:id="rId4"/>
    <p:sldId id="874" r:id="rId5"/>
    <p:sldId id="495" r:id="rId6"/>
    <p:sldId id="445" r:id="rId7"/>
    <p:sldId id="442" r:id="rId8"/>
    <p:sldId id="443" r:id="rId9"/>
    <p:sldId id="833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875" r:id="rId19"/>
    <p:sldId id="481" r:id="rId20"/>
    <p:sldId id="482" r:id="rId21"/>
    <p:sldId id="483" r:id="rId22"/>
    <p:sldId id="484" r:id="rId23"/>
    <p:sldId id="876" r:id="rId24"/>
    <p:sldId id="487" r:id="rId25"/>
    <p:sldId id="830" r:id="rId26"/>
    <p:sldId id="497" r:id="rId27"/>
    <p:sldId id="500" r:id="rId28"/>
    <p:sldId id="498" r:id="rId29"/>
    <p:sldId id="499" r:id="rId30"/>
    <p:sldId id="501" r:id="rId31"/>
    <p:sldId id="502" r:id="rId32"/>
    <p:sldId id="496" r:id="rId33"/>
    <p:sldId id="503" r:id="rId34"/>
    <p:sldId id="504" r:id="rId35"/>
    <p:sldId id="505" r:id="rId36"/>
    <p:sldId id="506" r:id="rId37"/>
    <p:sldId id="877" r:id="rId38"/>
    <p:sldId id="820" r:id="rId39"/>
    <p:sldId id="878" r:id="rId40"/>
    <p:sldId id="741" r:id="rId41"/>
    <p:sldId id="664" r:id="rId42"/>
    <p:sldId id="818" r:id="rId43"/>
    <p:sldId id="811" r:id="rId44"/>
    <p:sldId id="745" r:id="rId45"/>
    <p:sldId id="754" r:id="rId46"/>
    <p:sldId id="752" r:id="rId47"/>
    <p:sldId id="753" r:id="rId48"/>
    <p:sldId id="755" r:id="rId49"/>
    <p:sldId id="756" r:id="rId50"/>
    <p:sldId id="757" r:id="rId51"/>
    <p:sldId id="758" r:id="rId52"/>
    <p:sldId id="760" r:id="rId53"/>
    <p:sldId id="761" r:id="rId54"/>
    <p:sldId id="759" r:id="rId55"/>
    <p:sldId id="763" r:id="rId56"/>
    <p:sldId id="762" r:id="rId57"/>
    <p:sldId id="812" r:id="rId58"/>
    <p:sldId id="813" r:id="rId59"/>
    <p:sldId id="814" r:id="rId60"/>
    <p:sldId id="766" r:id="rId61"/>
    <p:sldId id="879" r:id="rId62"/>
    <p:sldId id="819" r:id="rId63"/>
    <p:sldId id="774" r:id="rId64"/>
    <p:sldId id="773" r:id="rId65"/>
    <p:sldId id="775" r:id="rId66"/>
    <p:sldId id="777" r:id="rId67"/>
    <p:sldId id="778" r:id="rId68"/>
    <p:sldId id="779" r:id="rId69"/>
    <p:sldId id="780" r:id="rId70"/>
    <p:sldId id="781" r:id="rId71"/>
    <p:sldId id="515" r:id="rId72"/>
    <p:sldId id="825" r:id="rId73"/>
    <p:sldId id="845" r:id="rId74"/>
    <p:sldId id="522" r:id="rId75"/>
    <p:sldId id="525" r:id="rId76"/>
    <p:sldId id="707" r:id="rId77"/>
    <p:sldId id="708" r:id="rId78"/>
    <p:sldId id="523" r:id="rId79"/>
    <p:sldId id="784" r:id="rId80"/>
    <p:sldId id="786" r:id="rId81"/>
    <p:sldId id="787" r:id="rId82"/>
    <p:sldId id="788" r:id="rId83"/>
    <p:sldId id="789" r:id="rId84"/>
    <p:sldId id="785" r:id="rId85"/>
    <p:sldId id="791" r:id="rId86"/>
    <p:sldId id="790" r:id="rId87"/>
    <p:sldId id="802" r:id="rId88"/>
    <p:sldId id="880" r:id="rId89"/>
    <p:sldId id="792" r:id="rId90"/>
    <p:sldId id="793" r:id="rId91"/>
    <p:sldId id="797" r:id="rId92"/>
    <p:sldId id="846" r:id="rId93"/>
    <p:sldId id="796" r:id="rId94"/>
    <p:sldId id="803" r:id="rId95"/>
    <p:sldId id="804" r:id="rId96"/>
    <p:sldId id="524" r:id="rId97"/>
    <p:sldId id="724" r:id="rId98"/>
    <p:sldId id="801" r:id="rId99"/>
    <p:sldId id="798" r:id="rId100"/>
    <p:sldId id="799" r:id="rId101"/>
    <p:sldId id="800" r:id="rId102"/>
    <p:sldId id="881" r:id="rId103"/>
    <p:sldId id="834" r:id="rId104"/>
    <p:sldId id="835" r:id="rId105"/>
    <p:sldId id="836" r:id="rId106"/>
    <p:sldId id="837" r:id="rId107"/>
    <p:sldId id="838" r:id="rId108"/>
    <p:sldId id="839" r:id="rId109"/>
    <p:sldId id="842" r:id="rId110"/>
    <p:sldId id="853" r:id="rId111"/>
    <p:sldId id="882" r:id="rId112"/>
    <p:sldId id="570" r:id="rId113"/>
    <p:sldId id="640" r:id="rId114"/>
    <p:sldId id="646" r:id="rId115"/>
    <p:sldId id="571" r:id="rId116"/>
    <p:sldId id="637" r:id="rId117"/>
    <p:sldId id="654" r:id="rId118"/>
    <p:sldId id="829" r:id="rId119"/>
    <p:sldId id="643" r:id="rId120"/>
    <p:sldId id="572" r:id="rId121"/>
    <p:sldId id="638" r:id="rId122"/>
    <p:sldId id="653" r:id="rId123"/>
    <p:sldId id="849" r:id="rId124"/>
    <p:sldId id="851" r:id="rId125"/>
    <p:sldId id="850" r:id="rId126"/>
    <p:sldId id="873" r:id="rId127"/>
    <p:sldId id="827" r:id="rId128"/>
    <p:sldId id="485" r:id="rId129"/>
    <p:sldId id="554" r:id="rId130"/>
    <p:sldId id="555" r:id="rId131"/>
    <p:sldId id="556" r:id="rId132"/>
    <p:sldId id="558" r:id="rId133"/>
    <p:sldId id="559" r:id="rId134"/>
    <p:sldId id="557" r:id="rId135"/>
    <p:sldId id="494" r:id="rId136"/>
    <p:sldId id="493" r:id="rId137"/>
    <p:sldId id="438" r:id="rId138"/>
    <p:sldId id="706" r:id="rId139"/>
    <p:sldId id="486" r:id="rId140"/>
    <p:sldId id="831" r:id="rId141"/>
    <p:sldId id="886" r:id="rId142"/>
    <p:sldId id="844" r:id="rId143"/>
    <p:sldId id="832" r:id="rId144"/>
    <p:sldId id="884" r:id="rId145"/>
    <p:sldId id="858" r:id="rId146"/>
    <p:sldId id="859" r:id="rId147"/>
    <p:sldId id="856" r:id="rId148"/>
    <p:sldId id="857" r:id="rId149"/>
    <p:sldId id="855" r:id="rId150"/>
    <p:sldId id="860" r:id="rId151"/>
    <p:sldId id="864" r:id="rId152"/>
    <p:sldId id="862" r:id="rId153"/>
    <p:sldId id="865" r:id="rId154"/>
    <p:sldId id="861" r:id="rId155"/>
    <p:sldId id="863" r:id="rId156"/>
    <p:sldId id="866" r:id="rId157"/>
    <p:sldId id="868" r:id="rId158"/>
    <p:sldId id="869" r:id="rId159"/>
    <p:sldId id="867" r:id="rId160"/>
    <p:sldId id="870" r:id="rId161"/>
    <p:sldId id="871" r:id="rId162"/>
    <p:sldId id="885" r:id="rId163"/>
    <p:sldId id="683" r:id="rId164"/>
    <p:sldId id="684" r:id="rId165"/>
    <p:sldId id="685" r:id="rId166"/>
    <p:sldId id="686" r:id="rId167"/>
    <p:sldId id="687" r:id="rId168"/>
    <p:sldId id="688" r:id="rId169"/>
    <p:sldId id="689" r:id="rId170"/>
    <p:sldId id="690" r:id="rId171"/>
    <p:sldId id="469" r:id="rId172"/>
    <p:sldId id="691" r:id="rId173"/>
    <p:sldId id="719" r:id="rId174"/>
    <p:sldId id="847" r:id="rId175"/>
    <p:sldId id="872" r:id="rId176"/>
    <p:sldId id="268" r:id="rId177"/>
    <p:sldId id="265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4BED1-EDAA-4E6A-B03D-1A8DEEA1131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65BF89-25C6-4DE5-A211-9AE291286DAA}">
      <dgm:prSet custT="1"/>
      <dgm:spPr/>
      <dgm:t>
        <a:bodyPr/>
        <a:lstStyle/>
        <a:p>
          <a:r>
            <a:rPr lang="en-GB" sz="1800"/>
            <a:t>Past: from 90’s ... Before Kocher ..</a:t>
          </a:r>
          <a:endParaRPr lang="en-US" sz="1800"/>
        </a:p>
      </dgm:t>
    </dgm:pt>
    <dgm:pt modelId="{19D91320-05B2-4AB5-815A-03FC88E36474}" type="parTrans" cxnId="{D2B64140-4DE3-40F7-B322-DC47D6AD53B5}">
      <dgm:prSet/>
      <dgm:spPr/>
      <dgm:t>
        <a:bodyPr/>
        <a:lstStyle/>
        <a:p>
          <a:endParaRPr lang="en-US" sz="4000"/>
        </a:p>
      </dgm:t>
    </dgm:pt>
    <dgm:pt modelId="{A1A39875-D7F7-4938-9097-0E5412A2B6BE}" type="sibTrans" cxnId="{D2B64140-4DE3-40F7-B322-DC47D6AD53B5}">
      <dgm:prSet/>
      <dgm:spPr/>
      <dgm:t>
        <a:bodyPr/>
        <a:lstStyle/>
        <a:p>
          <a:endParaRPr lang="en-US" sz="4000"/>
        </a:p>
      </dgm:t>
    </dgm:pt>
    <dgm:pt modelId="{3CE0CC79-161A-43E5-9372-FEDBC35ED153}">
      <dgm:prSet custT="1"/>
      <dgm:spPr/>
      <dgm:t>
        <a:bodyPr/>
        <a:lstStyle/>
        <a:p>
          <a:r>
            <a:rPr lang="en-GB" sz="1800" dirty="0"/>
            <a:t>Designing a security product</a:t>
          </a:r>
          <a:endParaRPr lang="en-US" sz="1800" dirty="0"/>
        </a:p>
      </dgm:t>
    </dgm:pt>
    <dgm:pt modelId="{F6D71EB5-840B-477B-A459-C371ED6CD501}" type="parTrans" cxnId="{D4F26112-E618-440C-933E-DF52057F2F84}">
      <dgm:prSet/>
      <dgm:spPr/>
      <dgm:t>
        <a:bodyPr/>
        <a:lstStyle/>
        <a:p>
          <a:endParaRPr lang="en-US" sz="4000"/>
        </a:p>
      </dgm:t>
    </dgm:pt>
    <dgm:pt modelId="{9CD94535-1072-4DD4-987C-07B291998E4E}" type="sibTrans" cxnId="{D4F26112-E618-440C-933E-DF52057F2F84}">
      <dgm:prSet/>
      <dgm:spPr/>
      <dgm:t>
        <a:bodyPr/>
        <a:lstStyle/>
        <a:p>
          <a:endParaRPr lang="en-US" sz="4000"/>
        </a:p>
      </dgm:t>
    </dgm:pt>
    <dgm:pt modelId="{1B6BA44A-652F-48A6-AB4D-0E0839694595}">
      <dgm:prSet custT="1"/>
      <dgm:spPr/>
      <dgm:t>
        <a:bodyPr/>
        <a:lstStyle/>
        <a:p>
          <a:r>
            <a:rPr lang="en-GB" sz="1800"/>
            <a:t>Invasive Attacks and Countermeasures</a:t>
          </a:r>
          <a:endParaRPr lang="en-US" sz="1800"/>
        </a:p>
      </dgm:t>
    </dgm:pt>
    <dgm:pt modelId="{6B5B898C-C52F-41BA-89B3-1B8D288FFECD}" type="parTrans" cxnId="{E5C33669-8BCC-4F79-A282-2307B8F1FB07}">
      <dgm:prSet/>
      <dgm:spPr/>
      <dgm:t>
        <a:bodyPr/>
        <a:lstStyle/>
        <a:p>
          <a:endParaRPr lang="en-US" sz="4000"/>
        </a:p>
      </dgm:t>
    </dgm:pt>
    <dgm:pt modelId="{ECB18683-1C27-4854-8ADD-D0268B9EAA40}" type="sibTrans" cxnId="{E5C33669-8BCC-4F79-A282-2307B8F1FB07}">
      <dgm:prSet/>
      <dgm:spPr/>
      <dgm:t>
        <a:bodyPr/>
        <a:lstStyle/>
        <a:p>
          <a:endParaRPr lang="en-US" sz="4000"/>
        </a:p>
      </dgm:t>
    </dgm:pt>
    <dgm:pt modelId="{D8698678-5AAD-4FF3-83C2-556DE0D0FEBD}">
      <dgm:prSet custT="1"/>
      <dgm:spPr/>
      <dgm:t>
        <a:bodyPr/>
        <a:lstStyle/>
        <a:p>
          <a:r>
            <a:rPr lang="en-GB" sz="1800"/>
            <a:t>96’s: (well?)coming side-channel attacks</a:t>
          </a:r>
          <a:endParaRPr lang="en-US" sz="1800"/>
        </a:p>
      </dgm:t>
    </dgm:pt>
    <dgm:pt modelId="{09B3A809-5CF4-46D8-BF16-3E0715E2B86B}" type="parTrans" cxnId="{56674F7B-8BCE-4925-96F5-648904C7E600}">
      <dgm:prSet/>
      <dgm:spPr/>
      <dgm:t>
        <a:bodyPr/>
        <a:lstStyle/>
        <a:p>
          <a:endParaRPr lang="en-US" sz="4000"/>
        </a:p>
      </dgm:t>
    </dgm:pt>
    <dgm:pt modelId="{6827E146-7782-440C-A217-4931858EB412}" type="sibTrans" cxnId="{56674F7B-8BCE-4925-96F5-648904C7E600}">
      <dgm:prSet/>
      <dgm:spPr/>
      <dgm:t>
        <a:bodyPr/>
        <a:lstStyle/>
        <a:p>
          <a:endParaRPr lang="en-US" sz="4000"/>
        </a:p>
      </dgm:t>
    </dgm:pt>
    <dgm:pt modelId="{A77A47D8-E128-4251-AA45-88B2C55C7BB9}">
      <dgm:prSet custT="1"/>
      <dgm:spPr/>
      <dgm:t>
        <a:bodyPr/>
        <a:lstStyle/>
        <a:p>
          <a:r>
            <a:rPr lang="en-GB" sz="1800"/>
            <a:t>Simple Analysis, explanations, demos</a:t>
          </a:r>
          <a:endParaRPr lang="en-US" sz="1800"/>
        </a:p>
      </dgm:t>
    </dgm:pt>
    <dgm:pt modelId="{7C58F821-5701-4C55-BCD9-9ABA65924A04}" type="parTrans" cxnId="{50A79DE8-6941-4CD7-9683-0EB264D7F6B9}">
      <dgm:prSet/>
      <dgm:spPr/>
      <dgm:t>
        <a:bodyPr/>
        <a:lstStyle/>
        <a:p>
          <a:endParaRPr lang="en-US" sz="4000"/>
        </a:p>
      </dgm:t>
    </dgm:pt>
    <dgm:pt modelId="{E9F5CB7C-043A-4091-9ECB-E59903273853}" type="sibTrans" cxnId="{50A79DE8-6941-4CD7-9683-0EB264D7F6B9}">
      <dgm:prSet/>
      <dgm:spPr/>
      <dgm:t>
        <a:bodyPr/>
        <a:lstStyle/>
        <a:p>
          <a:endParaRPr lang="en-US" sz="4000"/>
        </a:p>
      </dgm:t>
    </dgm:pt>
    <dgm:pt modelId="{48ADDB21-DA8F-42BF-A24B-A1905CEA03B4}">
      <dgm:prSet custT="1"/>
      <dgm:spPr/>
      <dgm:t>
        <a:bodyPr/>
        <a:lstStyle/>
        <a:p>
          <a:r>
            <a:rPr lang="en-GB" sz="1800"/>
            <a:t>Differential Analysis, DPA, CPA, demos on DES and AES</a:t>
          </a:r>
          <a:endParaRPr lang="en-US" sz="1800"/>
        </a:p>
      </dgm:t>
    </dgm:pt>
    <dgm:pt modelId="{8A6D2FEB-C9A7-4E5E-AF82-E15506F04258}" type="parTrans" cxnId="{861ABB11-18E5-45A7-8465-A527D901E112}">
      <dgm:prSet/>
      <dgm:spPr/>
      <dgm:t>
        <a:bodyPr/>
        <a:lstStyle/>
        <a:p>
          <a:endParaRPr lang="en-US" sz="4000"/>
        </a:p>
      </dgm:t>
    </dgm:pt>
    <dgm:pt modelId="{EA910C4D-ED7B-4A2F-AB34-76B8C7EBD6E1}" type="sibTrans" cxnId="{861ABB11-18E5-45A7-8465-A527D901E112}">
      <dgm:prSet/>
      <dgm:spPr/>
      <dgm:t>
        <a:bodyPr/>
        <a:lstStyle/>
        <a:p>
          <a:endParaRPr lang="en-US" sz="4000"/>
        </a:p>
      </dgm:t>
    </dgm:pt>
    <dgm:pt modelId="{10B81C7B-9A7D-4238-A832-C6EBBE712431}">
      <dgm:prSet custT="1"/>
      <dgm:spPr/>
      <dgm:t>
        <a:bodyPr/>
        <a:lstStyle/>
        <a:p>
          <a:r>
            <a:rPr lang="en-GB" sz="1800"/>
            <a:t>Countermeasures, High Order on Symmetric Algorithm and CMs: demo</a:t>
          </a:r>
          <a:endParaRPr lang="en-US" sz="1800"/>
        </a:p>
      </dgm:t>
    </dgm:pt>
    <dgm:pt modelId="{3C263E51-8E5D-4041-AA4A-EB8293CC7E6C}" type="parTrans" cxnId="{349147B7-1B81-414F-BF01-3523F0849D76}">
      <dgm:prSet/>
      <dgm:spPr/>
      <dgm:t>
        <a:bodyPr/>
        <a:lstStyle/>
        <a:p>
          <a:endParaRPr lang="en-US" sz="4000"/>
        </a:p>
      </dgm:t>
    </dgm:pt>
    <dgm:pt modelId="{C9A8A059-235A-4BC2-B19E-B89677B88CEF}" type="sibTrans" cxnId="{349147B7-1B81-414F-BF01-3523F0849D76}">
      <dgm:prSet/>
      <dgm:spPr/>
      <dgm:t>
        <a:bodyPr/>
        <a:lstStyle/>
        <a:p>
          <a:endParaRPr lang="en-US" sz="4000"/>
        </a:p>
      </dgm:t>
    </dgm:pt>
    <dgm:pt modelId="{1A079B10-CFC3-49F7-B28B-BBED670E5682}">
      <dgm:prSet custT="1"/>
      <dgm:spPr/>
      <dgm:t>
        <a:bodyPr/>
        <a:lstStyle/>
        <a:p>
          <a:r>
            <a:rPr lang="en-GB" sz="1800"/>
            <a:t>Back to RSA</a:t>
          </a:r>
          <a:endParaRPr lang="en-US" sz="1800"/>
        </a:p>
      </dgm:t>
    </dgm:pt>
    <dgm:pt modelId="{FD5BEEFC-5EAD-48A6-BABB-98EF6DC6DC13}" type="parTrans" cxnId="{00C7D161-3622-463D-B180-3C5B25177FE6}">
      <dgm:prSet/>
      <dgm:spPr/>
      <dgm:t>
        <a:bodyPr/>
        <a:lstStyle/>
        <a:p>
          <a:endParaRPr lang="en-US" sz="4000"/>
        </a:p>
      </dgm:t>
    </dgm:pt>
    <dgm:pt modelId="{0BC4D4C3-7ABB-4721-B4EF-4030CC23355E}" type="sibTrans" cxnId="{00C7D161-3622-463D-B180-3C5B25177FE6}">
      <dgm:prSet/>
      <dgm:spPr/>
      <dgm:t>
        <a:bodyPr/>
        <a:lstStyle/>
        <a:p>
          <a:endParaRPr lang="en-US" sz="4000"/>
        </a:p>
      </dgm:t>
    </dgm:pt>
    <dgm:pt modelId="{61F886F2-4EB1-4F8A-93F9-5E4DF0351316}">
      <dgm:prSet custT="1"/>
      <dgm:spPr/>
      <dgm:t>
        <a:bodyPr/>
        <a:lstStyle/>
        <a:p>
          <a:r>
            <a:rPr lang="en-GB" sz="1800"/>
            <a:t>Differential Analysis: demo</a:t>
          </a:r>
          <a:endParaRPr lang="en-US" sz="1800"/>
        </a:p>
      </dgm:t>
    </dgm:pt>
    <dgm:pt modelId="{3891DF0B-DDDF-48C6-9B1E-B43F298F8740}" type="parTrans" cxnId="{1EC615C6-E058-485E-866B-0AC0DD1A70D1}">
      <dgm:prSet/>
      <dgm:spPr/>
      <dgm:t>
        <a:bodyPr/>
        <a:lstStyle/>
        <a:p>
          <a:endParaRPr lang="en-US" sz="4000"/>
        </a:p>
      </dgm:t>
    </dgm:pt>
    <dgm:pt modelId="{3D595616-7178-46B7-A1F8-EDF64D722886}" type="sibTrans" cxnId="{1EC615C6-E058-485E-866B-0AC0DD1A70D1}">
      <dgm:prSet/>
      <dgm:spPr/>
      <dgm:t>
        <a:bodyPr/>
        <a:lstStyle/>
        <a:p>
          <a:endParaRPr lang="en-US" sz="4000"/>
        </a:p>
      </dgm:t>
    </dgm:pt>
    <dgm:pt modelId="{3922BAAC-7573-4F62-A949-94AFA3FD7C39}">
      <dgm:prSet custT="1"/>
      <dgm:spPr/>
      <dgm:t>
        <a:bodyPr/>
        <a:lstStyle/>
        <a:p>
          <a:r>
            <a:rPr lang="en-GB" sz="1800"/>
            <a:t>Countermeasures</a:t>
          </a:r>
          <a:endParaRPr lang="en-US" sz="1800"/>
        </a:p>
      </dgm:t>
    </dgm:pt>
    <dgm:pt modelId="{12D5FE1A-D7B1-42B2-BC38-9515139032B2}" type="parTrans" cxnId="{4CCFC039-81C3-47D0-AAE6-29CF0DDF9E17}">
      <dgm:prSet/>
      <dgm:spPr/>
      <dgm:t>
        <a:bodyPr/>
        <a:lstStyle/>
        <a:p>
          <a:endParaRPr lang="en-US" sz="4000"/>
        </a:p>
      </dgm:t>
    </dgm:pt>
    <dgm:pt modelId="{898CA380-9F51-4E18-BF96-90480756A8BA}" type="sibTrans" cxnId="{4CCFC039-81C3-47D0-AAE6-29CF0DDF9E17}">
      <dgm:prSet/>
      <dgm:spPr/>
      <dgm:t>
        <a:bodyPr/>
        <a:lstStyle/>
        <a:p>
          <a:endParaRPr lang="en-US" sz="4000"/>
        </a:p>
      </dgm:t>
    </dgm:pt>
    <dgm:pt modelId="{3018F250-43C2-4F8F-9F1E-C80F7C77F23A}">
      <dgm:prSet custT="1"/>
      <dgm:spPr/>
      <dgm:t>
        <a:bodyPr/>
        <a:lstStyle/>
        <a:p>
          <a:r>
            <a:rPr lang="en-GB" sz="1800"/>
            <a:t>Side-channel Methodology</a:t>
          </a:r>
          <a:endParaRPr lang="en-US" sz="1800"/>
        </a:p>
      </dgm:t>
    </dgm:pt>
    <dgm:pt modelId="{225E3AF4-0B1F-408F-BF1D-303F1DA1D352}" type="parTrans" cxnId="{00FFFE76-4E4E-4D51-A572-87CE5A3A48A0}">
      <dgm:prSet/>
      <dgm:spPr/>
      <dgm:t>
        <a:bodyPr/>
        <a:lstStyle/>
        <a:p>
          <a:endParaRPr lang="en-US" sz="4000"/>
        </a:p>
      </dgm:t>
    </dgm:pt>
    <dgm:pt modelId="{89377FFC-8663-45C6-A72D-16A74DC13F68}" type="sibTrans" cxnId="{00FFFE76-4E4E-4D51-A572-87CE5A3A48A0}">
      <dgm:prSet/>
      <dgm:spPr/>
      <dgm:t>
        <a:bodyPr/>
        <a:lstStyle/>
        <a:p>
          <a:endParaRPr lang="en-US" sz="4000"/>
        </a:p>
      </dgm:t>
    </dgm:pt>
    <dgm:pt modelId="{2E784A18-88A9-4279-B8F3-0DF0B3630B47}">
      <dgm:prSet custT="1"/>
      <dgm:spPr/>
      <dgm:t>
        <a:bodyPr/>
        <a:lstStyle/>
        <a:p>
          <a:r>
            <a:rPr lang="en-GB" sz="1800"/>
            <a:t>Demos on t test and reverse analysis</a:t>
          </a:r>
          <a:endParaRPr lang="en-US" sz="1800"/>
        </a:p>
      </dgm:t>
    </dgm:pt>
    <dgm:pt modelId="{954AAF25-81B6-4F24-9A74-80ED52CCF1F7}" type="parTrans" cxnId="{9F919FDF-9007-4129-9C67-F4282652B791}">
      <dgm:prSet/>
      <dgm:spPr/>
      <dgm:t>
        <a:bodyPr/>
        <a:lstStyle/>
        <a:p>
          <a:endParaRPr lang="en-US" sz="4000"/>
        </a:p>
      </dgm:t>
    </dgm:pt>
    <dgm:pt modelId="{E976C35F-1457-4CAD-9001-ADE36AA41975}" type="sibTrans" cxnId="{9F919FDF-9007-4129-9C67-F4282652B791}">
      <dgm:prSet/>
      <dgm:spPr/>
      <dgm:t>
        <a:bodyPr/>
        <a:lstStyle/>
        <a:p>
          <a:endParaRPr lang="en-US" sz="4000"/>
        </a:p>
      </dgm:t>
    </dgm:pt>
    <dgm:pt modelId="{7F8F618F-4FB1-43C5-A99D-74C5FDBD9299}">
      <dgm:prSet custT="1"/>
      <dgm:spPr/>
      <dgm:t>
        <a:bodyPr/>
        <a:lstStyle/>
        <a:p>
          <a:r>
            <a:rPr lang="en-GB" sz="1800"/>
            <a:t>Nowadays</a:t>
          </a:r>
          <a:endParaRPr lang="en-US" sz="1800"/>
        </a:p>
      </dgm:t>
    </dgm:pt>
    <dgm:pt modelId="{90C8A2D3-DE32-4730-B779-49BB5CE1F338}" type="parTrans" cxnId="{953DA270-D32B-4D0D-823C-4C1FB5E86FE3}">
      <dgm:prSet/>
      <dgm:spPr/>
      <dgm:t>
        <a:bodyPr/>
        <a:lstStyle/>
        <a:p>
          <a:endParaRPr lang="en-US" sz="4000"/>
        </a:p>
      </dgm:t>
    </dgm:pt>
    <dgm:pt modelId="{FF000C2D-0190-4C5C-BC3D-AC966E00131E}" type="sibTrans" cxnId="{953DA270-D32B-4D0D-823C-4C1FB5E86FE3}">
      <dgm:prSet/>
      <dgm:spPr/>
      <dgm:t>
        <a:bodyPr/>
        <a:lstStyle/>
        <a:p>
          <a:endParaRPr lang="en-US" sz="4000"/>
        </a:p>
      </dgm:t>
    </dgm:pt>
    <dgm:pt modelId="{C41BD85B-6146-440B-8803-C6D598C8785B}">
      <dgm:prSet custT="1"/>
      <dgm:spPr/>
      <dgm:t>
        <a:bodyPr/>
        <a:lstStyle/>
        <a:p>
          <a:r>
            <a:rPr lang="en-GB" sz="2000"/>
            <a:t>No more ‘confidential’ science, open sources and CTF</a:t>
          </a:r>
          <a:endParaRPr lang="en-US" sz="2000"/>
        </a:p>
      </dgm:t>
    </dgm:pt>
    <dgm:pt modelId="{7BB1EB0D-7891-4065-851F-EAA3D48D0DA1}" type="parTrans" cxnId="{5B4FB486-E3E5-4D39-940D-2CF7E0171C01}">
      <dgm:prSet/>
      <dgm:spPr/>
      <dgm:t>
        <a:bodyPr/>
        <a:lstStyle/>
        <a:p>
          <a:endParaRPr lang="en-US" sz="4000"/>
        </a:p>
      </dgm:t>
    </dgm:pt>
    <dgm:pt modelId="{CF4043A8-A874-4264-8D22-AD81E52A6E0E}" type="sibTrans" cxnId="{5B4FB486-E3E5-4D39-940D-2CF7E0171C01}">
      <dgm:prSet/>
      <dgm:spPr/>
      <dgm:t>
        <a:bodyPr/>
        <a:lstStyle/>
        <a:p>
          <a:endParaRPr lang="en-US" sz="4000"/>
        </a:p>
      </dgm:t>
    </dgm:pt>
    <dgm:pt modelId="{FAC5DBC4-208F-4E6B-AD61-6F50361BA2B3}">
      <dgm:prSet custT="1"/>
      <dgm:spPr/>
      <dgm:t>
        <a:bodyPr/>
        <a:lstStyle/>
        <a:p>
          <a:r>
            <a:rPr lang="en-GB" sz="2000"/>
            <a:t>Recent attacks </a:t>
          </a:r>
          <a:endParaRPr lang="en-US" sz="2000"/>
        </a:p>
      </dgm:t>
    </dgm:pt>
    <dgm:pt modelId="{80DE8825-3D17-4B01-8018-CFC85E4630E2}" type="parTrans" cxnId="{FB5F359E-9C32-4B4A-8AE0-77E608ADEC76}">
      <dgm:prSet/>
      <dgm:spPr/>
      <dgm:t>
        <a:bodyPr/>
        <a:lstStyle/>
        <a:p>
          <a:endParaRPr lang="en-US" sz="4000"/>
        </a:p>
      </dgm:t>
    </dgm:pt>
    <dgm:pt modelId="{E3F4E67E-EED4-4AE5-B95A-DF439066E6E4}" type="sibTrans" cxnId="{FB5F359E-9C32-4B4A-8AE0-77E608ADEC76}">
      <dgm:prSet/>
      <dgm:spPr/>
      <dgm:t>
        <a:bodyPr/>
        <a:lstStyle/>
        <a:p>
          <a:endParaRPr lang="en-US" sz="4000"/>
        </a:p>
      </dgm:t>
    </dgm:pt>
    <dgm:pt modelId="{DA5F8F53-3E00-427B-ACD4-7951CEDA9D1A}">
      <dgm:prSet custT="1"/>
      <dgm:spPr/>
      <dgm:t>
        <a:bodyPr/>
        <a:lstStyle/>
        <a:p>
          <a:r>
            <a:rPr lang="en-GB" sz="1800"/>
            <a:t>Post Quantum Cryptography</a:t>
          </a:r>
          <a:endParaRPr lang="en-US" sz="1800"/>
        </a:p>
      </dgm:t>
    </dgm:pt>
    <dgm:pt modelId="{D16A2CDC-24A2-43D6-8F2B-90AB1ACEAF95}" type="parTrans" cxnId="{6226195A-5F4C-4DC0-9FD3-31BE1C64ABED}">
      <dgm:prSet/>
      <dgm:spPr/>
      <dgm:t>
        <a:bodyPr/>
        <a:lstStyle/>
        <a:p>
          <a:endParaRPr lang="en-US" sz="4000"/>
        </a:p>
      </dgm:t>
    </dgm:pt>
    <dgm:pt modelId="{B204C987-0F17-4B91-BDE3-99A84FAD9D11}" type="sibTrans" cxnId="{6226195A-5F4C-4DC0-9FD3-31BE1C64ABED}">
      <dgm:prSet/>
      <dgm:spPr/>
      <dgm:t>
        <a:bodyPr/>
        <a:lstStyle/>
        <a:p>
          <a:endParaRPr lang="en-US" sz="4000"/>
        </a:p>
      </dgm:t>
    </dgm:pt>
    <dgm:pt modelId="{332A28F8-D22B-45D5-B8A9-C7312552C2E3}">
      <dgm:prSet custT="1"/>
      <dgm:spPr/>
      <dgm:t>
        <a:bodyPr/>
        <a:lstStyle/>
        <a:p>
          <a:r>
            <a:rPr lang="en-GB" sz="1800"/>
            <a:t>Standard and attack ratings in the industry</a:t>
          </a:r>
          <a:endParaRPr lang="en-US" sz="1800"/>
        </a:p>
      </dgm:t>
    </dgm:pt>
    <dgm:pt modelId="{A789A33B-E2BE-4797-A49D-97368357696B}" type="parTrans" cxnId="{30AA4AF2-6117-423E-9A49-339416B6627A}">
      <dgm:prSet/>
      <dgm:spPr/>
      <dgm:t>
        <a:bodyPr/>
        <a:lstStyle/>
        <a:p>
          <a:endParaRPr lang="en-US" sz="4000"/>
        </a:p>
      </dgm:t>
    </dgm:pt>
    <dgm:pt modelId="{EE95764E-747A-4CEF-A2B3-F0767190E2A9}" type="sibTrans" cxnId="{30AA4AF2-6117-423E-9A49-339416B6627A}">
      <dgm:prSet/>
      <dgm:spPr/>
      <dgm:t>
        <a:bodyPr/>
        <a:lstStyle/>
        <a:p>
          <a:endParaRPr lang="en-US" sz="4000"/>
        </a:p>
      </dgm:t>
    </dgm:pt>
    <dgm:pt modelId="{9FEBC3BF-4DCC-2240-B66E-FDF681CE94C8}" type="pres">
      <dgm:prSet presAssocID="{6D94BED1-EDAA-4E6A-B03D-1A8DEEA1131F}" presName="linear" presStyleCnt="0">
        <dgm:presLayoutVars>
          <dgm:dir/>
          <dgm:animLvl val="lvl"/>
          <dgm:resizeHandles val="exact"/>
        </dgm:presLayoutVars>
      </dgm:prSet>
      <dgm:spPr/>
    </dgm:pt>
    <dgm:pt modelId="{A07851D3-56A6-8441-8251-CA7517A50EC3}" type="pres">
      <dgm:prSet presAssocID="{5965BF89-25C6-4DE5-A211-9AE291286DAA}" presName="parentLin" presStyleCnt="0"/>
      <dgm:spPr/>
    </dgm:pt>
    <dgm:pt modelId="{9F335EAA-F921-F04D-9826-8A96FEF968FB}" type="pres">
      <dgm:prSet presAssocID="{5965BF89-25C6-4DE5-A211-9AE291286DAA}" presName="parentLeftMargin" presStyleLbl="node1" presStyleIdx="0" presStyleCnt="7"/>
      <dgm:spPr/>
    </dgm:pt>
    <dgm:pt modelId="{9255B531-1C87-7140-8273-51AFA471D031}" type="pres">
      <dgm:prSet presAssocID="{5965BF89-25C6-4DE5-A211-9AE291286DA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278A5CC-0D69-6843-9F63-981DEEC1AA49}" type="pres">
      <dgm:prSet presAssocID="{5965BF89-25C6-4DE5-A211-9AE291286DAA}" presName="negativeSpace" presStyleCnt="0"/>
      <dgm:spPr/>
    </dgm:pt>
    <dgm:pt modelId="{6F02C7BE-65AA-2B4E-9651-3D05FC51DFFE}" type="pres">
      <dgm:prSet presAssocID="{5965BF89-25C6-4DE5-A211-9AE291286DAA}" presName="childText" presStyleLbl="conFgAcc1" presStyleIdx="0" presStyleCnt="7">
        <dgm:presLayoutVars>
          <dgm:bulletEnabled val="1"/>
        </dgm:presLayoutVars>
      </dgm:prSet>
      <dgm:spPr/>
    </dgm:pt>
    <dgm:pt modelId="{1567A694-4F2C-AA46-9C0D-7D177CE33836}" type="pres">
      <dgm:prSet presAssocID="{A1A39875-D7F7-4938-9097-0E5412A2B6BE}" presName="spaceBetweenRectangles" presStyleCnt="0"/>
      <dgm:spPr/>
    </dgm:pt>
    <dgm:pt modelId="{63654842-E746-374E-B2D9-5BC7B6FEBEA4}" type="pres">
      <dgm:prSet presAssocID="{D8698678-5AAD-4FF3-83C2-556DE0D0FEBD}" presName="parentLin" presStyleCnt="0"/>
      <dgm:spPr/>
    </dgm:pt>
    <dgm:pt modelId="{08BE46DB-007A-0E45-BBE0-005E27BFFF3B}" type="pres">
      <dgm:prSet presAssocID="{D8698678-5AAD-4FF3-83C2-556DE0D0FEBD}" presName="parentLeftMargin" presStyleLbl="node1" presStyleIdx="0" presStyleCnt="7"/>
      <dgm:spPr/>
    </dgm:pt>
    <dgm:pt modelId="{1B530B2D-AB7A-9843-8CB3-494EA81E7ACA}" type="pres">
      <dgm:prSet presAssocID="{D8698678-5AAD-4FF3-83C2-556DE0D0FEB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A00AD0C-3016-5147-94CD-25EF1AB57188}" type="pres">
      <dgm:prSet presAssocID="{D8698678-5AAD-4FF3-83C2-556DE0D0FEBD}" presName="negativeSpace" presStyleCnt="0"/>
      <dgm:spPr/>
    </dgm:pt>
    <dgm:pt modelId="{EAE705DB-FA57-0740-A393-EDF0AA4AAF68}" type="pres">
      <dgm:prSet presAssocID="{D8698678-5AAD-4FF3-83C2-556DE0D0FEBD}" presName="childText" presStyleLbl="conFgAcc1" presStyleIdx="1" presStyleCnt="7">
        <dgm:presLayoutVars>
          <dgm:bulletEnabled val="1"/>
        </dgm:presLayoutVars>
      </dgm:prSet>
      <dgm:spPr/>
    </dgm:pt>
    <dgm:pt modelId="{C9816282-FBA8-4C4E-B772-648072183ADB}" type="pres">
      <dgm:prSet presAssocID="{6827E146-7782-440C-A217-4931858EB412}" presName="spaceBetweenRectangles" presStyleCnt="0"/>
      <dgm:spPr/>
    </dgm:pt>
    <dgm:pt modelId="{03D7021D-D2B2-004C-881D-E851B5EC1EBF}" type="pres">
      <dgm:prSet presAssocID="{1A079B10-CFC3-49F7-B28B-BBED670E5682}" presName="parentLin" presStyleCnt="0"/>
      <dgm:spPr/>
    </dgm:pt>
    <dgm:pt modelId="{A93F607C-7CB4-6443-A0DC-47B074249F71}" type="pres">
      <dgm:prSet presAssocID="{1A079B10-CFC3-49F7-B28B-BBED670E5682}" presName="parentLeftMargin" presStyleLbl="node1" presStyleIdx="1" presStyleCnt="7"/>
      <dgm:spPr/>
    </dgm:pt>
    <dgm:pt modelId="{DE765EE0-2B1F-CA42-85C6-B0CF10A9F9D3}" type="pres">
      <dgm:prSet presAssocID="{1A079B10-CFC3-49F7-B28B-BBED670E568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0EF8492-2951-A44A-8BED-67B1CA7991EE}" type="pres">
      <dgm:prSet presAssocID="{1A079B10-CFC3-49F7-B28B-BBED670E5682}" presName="negativeSpace" presStyleCnt="0"/>
      <dgm:spPr/>
    </dgm:pt>
    <dgm:pt modelId="{7287910D-082C-E644-A5A2-DD26EFB9C84A}" type="pres">
      <dgm:prSet presAssocID="{1A079B10-CFC3-49F7-B28B-BBED670E5682}" presName="childText" presStyleLbl="conFgAcc1" presStyleIdx="2" presStyleCnt="7">
        <dgm:presLayoutVars>
          <dgm:bulletEnabled val="1"/>
        </dgm:presLayoutVars>
      </dgm:prSet>
      <dgm:spPr/>
    </dgm:pt>
    <dgm:pt modelId="{0E104CD5-21D0-BC48-A66A-06C082BC6EA7}" type="pres">
      <dgm:prSet presAssocID="{0BC4D4C3-7ABB-4721-B4EF-4030CC23355E}" presName="spaceBetweenRectangles" presStyleCnt="0"/>
      <dgm:spPr/>
    </dgm:pt>
    <dgm:pt modelId="{0CF30245-18B7-624E-84CB-8C0D6F12B898}" type="pres">
      <dgm:prSet presAssocID="{3018F250-43C2-4F8F-9F1E-C80F7C77F23A}" presName="parentLin" presStyleCnt="0"/>
      <dgm:spPr/>
    </dgm:pt>
    <dgm:pt modelId="{B997F86B-99DC-6B4E-BF76-98CD8D67A9B5}" type="pres">
      <dgm:prSet presAssocID="{3018F250-43C2-4F8F-9F1E-C80F7C77F23A}" presName="parentLeftMargin" presStyleLbl="node1" presStyleIdx="2" presStyleCnt="7"/>
      <dgm:spPr/>
    </dgm:pt>
    <dgm:pt modelId="{3CFCF5E0-0455-A14C-9CA9-9FA7D816E54F}" type="pres">
      <dgm:prSet presAssocID="{3018F250-43C2-4F8F-9F1E-C80F7C77F23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7342465-34AC-1C4C-BC6E-A8FAA3E4EAA9}" type="pres">
      <dgm:prSet presAssocID="{3018F250-43C2-4F8F-9F1E-C80F7C77F23A}" presName="negativeSpace" presStyleCnt="0"/>
      <dgm:spPr/>
    </dgm:pt>
    <dgm:pt modelId="{61AACFF2-8743-324F-A088-24F2194B89A7}" type="pres">
      <dgm:prSet presAssocID="{3018F250-43C2-4F8F-9F1E-C80F7C77F23A}" presName="childText" presStyleLbl="conFgAcc1" presStyleIdx="3" presStyleCnt="7">
        <dgm:presLayoutVars>
          <dgm:bulletEnabled val="1"/>
        </dgm:presLayoutVars>
      </dgm:prSet>
      <dgm:spPr/>
    </dgm:pt>
    <dgm:pt modelId="{3A28CAEB-933A-944B-96AC-643475975486}" type="pres">
      <dgm:prSet presAssocID="{89377FFC-8663-45C6-A72D-16A74DC13F68}" presName="spaceBetweenRectangles" presStyleCnt="0"/>
      <dgm:spPr/>
    </dgm:pt>
    <dgm:pt modelId="{458A14EE-D810-024A-8148-17F1D1B5D602}" type="pres">
      <dgm:prSet presAssocID="{7F8F618F-4FB1-43C5-A99D-74C5FDBD9299}" presName="parentLin" presStyleCnt="0"/>
      <dgm:spPr/>
    </dgm:pt>
    <dgm:pt modelId="{FD6C61D9-FE88-1B40-A0C7-24EACEBEBBC8}" type="pres">
      <dgm:prSet presAssocID="{7F8F618F-4FB1-43C5-A99D-74C5FDBD9299}" presName="parentLeftMargin" presStyleLbl="node1" presStyleIdx="3" presStyleCnt="7"/>
      <dgm:spPr/>
    </dgm:pt>
    <dgm:pt modelId="{4A9A5BCA-DC48-FF47-8B73-7BFDCEE4A7C7}" type="pres">
      <dgm:prSet presAssocID="{7F8F618F-4FB1-43C5-A99D-74C5FDBD929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CA1FEDE-0992-E54E-B5BF-8C1551EE116B}" type="pres">
      <dgm:prSet presAssocID="{7F8F618F-4FB1-43C5-A99D-74C5FDBD9299}" presName="negativeSpace" presStyleCnt="0"/>
      <dgm:spPr/>
    </dgm:pt>
    <dgm:pt modelId="{0BCFEEF7-B85D-0846-B461-F4E4B856E850}" type="pres">
      <dgm:prSet presAssocID="{7F8F618F-4FB1-43C5-A99D-74C5FDBD9299}" presName="childText" presStyleLbl="conFgAcc1" presStyleIdx="4" presStyleCnt="7">
        <dgm:presLayoutVars>
          <dgm:bulletEnabled val="1"/>
        </dgm:presLayoutVars>
      </dgm:prSet>
      <dgm:spPr/>
    </dgm:pt>
    <dgm:pt modelId="{BF5E9B68-C131-8D41-9D9D-C2437D0959F0}" type="pres">
      <dgm:prSet presAssocID="{FF000C2D-0190-4C5C-BC3D-AC966E00131E}" presName="spaceBetweenRectangles" presStyleCnt="0"/>
      <dgm:spPr/>
    </dgm:pt>
    <dgm:pt modelId="{AE6F1DC5-77A8-8941-88B7-AEA18AD78EB3}" type="pres">
      <dgm:prSet presAssocID="{DA5F8F53-3E00-427B-ACD4-7951CEDA9D1A}" presName="parentLin" presStyleCnt="0"/>
      <dgm:spPr/>
    </dgm:pt>
    <dgm:pt modelId="{00197986-CB94-6F47-B19F-4D64034978A2}" type="pres">
      <dgm:prSet presAssocID="{DA5F8F53-3E00-427B-ACD4-7951CEDA9D1A}" presName="parentLeftMargin" presStyleLbl="node1" presStyleIdx="4" presStyleCnt="7"/>
      <dgm:spPr/>
    </dgm:pt>
    <dgm:pt modelId="{45EE86AF-10BA-064F-8EF2-32C1580108EC}" type="pres">
      <dgm:prSet presAssocID="{DA5F8F53-3E00-427B-ACD4-7951CEDA9D1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2199DBD-A99E-F745-95F3-756E86357054}" type="pres">
      <dgm:prSet presAssocID="{DA5F8F53-3E00-427B-ACD4-7951CEDA9D1A}" presName="negativeSpace" presStyleCnt="0"/>
      <dgm:spPr/>
    </dgm:pt>
    <dgm:pt modelId="{ADAFCB6D-95E3-384E-B9AF-6592E1A760F3}" type="pres">
      <dgm:prSet presAssocID="{DA5F8F53-3E00-427B-ACD4-7951CEDA9D1A}" presName="childText" presStyleLbl="conFgAcc1" presStyleIdx="5" presStyleCnt="7">
        <dgm:presLayoutVars>
          <dgm:bulletEnabled val="1"/>
        </dgm:presLayoutVars>
      </dgm:prSet>
      <dgm:spPr/>
    </dgm:pt>
    <dgm:pt modelId="{232FCDA8-6D07-C94C-AD12-1DC784357971}" type="pres">
      <dgm:prSet presAssocID="{B204C987-0F17-4B91-BDE3-99A84FAD9D11}" presName="spaceBetweenRectangles" presStyleCnt="0"/>
      <dgm:spPr/>
    </dgm:pt>
    <dgm:pt modelId="{6A126CBF-848F-CB4C-B0DD-1DA07A01D9F5}" type="pres">
      <dgm:prSet presAssocID="{332A28F8-D22B-45D5-B8A9-C7312552C2E3}" presName="parentLin" presStyleCnt="0"/>
      <dgm:spPr/>
    </dgm:pt>
    <dgm:pt modelId="{0CBF977A-46B2-5C4E-9D33-0AB30EDF8DAF}" type="pres">
      <dgm:prSet presAssocID="{332A28F8-D22B-45D5-B8A9-C7312552C2E3}" presName="parentLeftMargin" presStyleLbl="node1" presStyleIdx="5" presStyleCnt="7"/>
      <dgm:spPr/>
    </dgm:pt>
    <dgm:pt modelId="{7F3050BD-80E8-8640-966E-9741AEAE12DF}" type="pres">
      <dgm:prSet presAssocID="{332A28F8-D22B-45D5-B8A9-C7312552C2E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1A59876-F31E-594A-A624-B944AD199AF4}" type="pres">
      <dgm:prSet presAssocID="{332A28F8-D22B-45D5-B8A9-C7312552C2E3}" presName="negativeSpace" presStyleCnt="0"/>
      <dgm:spPr/>
    </dgm:pt>
    <dgm:pt modelId="{02E471FF-0F81-E24F-9A34-3FBBE79A711D}" type="pres">
      <dgm:prSet presAssocID="{332A28F8-D22B-45D5-B8A9-C7312552C2E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61ABB11-18E5-45A7-8465-A527D901E112}" srcId="{D8698678-5AAD-4FF3-83C2-556DE0D0FEBD}" destId="{48ADDB21-DA8F-42BF-A24B-A1905CEA03B4}" srcOrd="1" destOrd="0" parTransId="{8A6D2FEB-C9A7-4E5E-AF82-E15506F04258}" sibTransId="{EA910C4D-ED7B-4A2F-AB34-76B8C7EBD6E1}"/>
    <dgm:cxn modelId="{D4F26112-E618-440C-933E-DF52057F2F84}" srcId="{5965BF89-25C6-4DE5-A211-9AE291286DAA}" destId="{3CE0CC79-161A-43E5-9372-FEDBC35ED153}" srcOrd="0" destOrd="0" parTransId="{F6D71EB5-840B-477B-A459-C371ED6CD501}" sibTransId="{9CD94535-1072-4DD4-987C-07B291998E4E}"/>
    <dgm:cxn modelId="{23049412-B3C0-344D-9E1A-A091AA3D252F}" type="presOf" srcId="{3018F250-43C2-4F8F-9F1E-C80F7C77F23A}" destId="{B997F86B-99DC-6B4E-BF76-98CD8D67A9B5}" srcOrd="0" destOrd="0" presId="urn:microsoft.com/office/officeart/2005/8/layout/list1"/>
    <dgm:cxn modelId="{A241061F-7AF9-3845-A381-AD1D2705105F}" type="presOf" srcId="{D8698678-5AAD-4FF3-83C2-556DE0D0FEBD}" destId="{1B530B2D-AB7A-9843-8CB3-494EA81E7ACA}" srcOrd="1" destOrd="0" presId="urn:microsoft.com/office/officeart/2005/8/layout/list1"/>
    <dgm:cxn modelId="{C0DA7021-3F78-9645-9817-2BA095EE96E7}" type="presOf" srcId="{61F886F2-4EB1-4F8A-93F9-5E4DF0351316}" destId="{7287910D-082C-E644-A5A2-DD26EFB9C84A}" srcOrd="0" destOrd="0" presId="urn:microsoft.com/office/officeart/2005/8/layout/list1"/>
    <dgm:cxn modelId="{4CCFC039-81C3-47D0-AAE6-29CF0DDF9E17}" srcId="{1A079B10-CFC3-49F7-B28B-BBED670E5682}" destId="{3922BAAC-7573-4F62-A949-94AFA3FD7C39}" srcOrd="1" destOrd="0" parTransId="{12D5FE1A-D7B1-42B2-BC38-9515139032B2}" sibTransId="{898CA380-9F51-4E18-BF96-90480756A8BA}"/>
    <dgm:cxn modelId="{D2B64140-4DE3-40F7-B322-DC47D6AD53B5}" srcId="{6D94BED1-EDAA-4E6A-B03D-1A8DEEA1131F}" destId="{5965BF89-25C6-4DE5-A211-9AE291286DAA}" srcOrd="0" destOrd="0" parTransId="{19D91320-05B2-4AB5-815A-03FC88E36474}" sibTransId="{A1A39875-D7F7-4938-9097-0E5412A2B6BE}"/>
    <dgm:cxn modelId="{62DACD41-435B-0B46-8A2E-BF481F02B159}" type="presOf" srcId="{10B81C7B-9A7D-4238-A832-C6EBBE712431}" destId="{EAE705DB-FA57-0740-A393-EDF0AA4AAF68}" srcOrd="0" destOrd="2" presId="urn:microsoft.com/office/officeart/2005/8/layout/list1"/>
    <dgm:cxn modelId="{FB20FF48-AF67-B845-869D-113E5EBBDE9B}" type="presOf" srcId="{1A079B10-CFC3-49F7-B28B-BBED670E5682}" destId="{A93F607C-7CB4-6443-A0DC-47B074249F71}" srcOrd="0" destOrd="0" presId="urn:microsoft.com/office/officeart/2005/8/layout/list1"/>
    <dgm:cxn modelId="{4C692952-9B57-1648-A92D-D9EC63E443C3}" type="presOf" srcId="{A77A47D8-E128-4251-AA45-88B2C55C7BB9}" destId="{EAE705DB-FA57-0740-A393-EDF0AA4AAF68}" srcOrd="0" destOrd="0" presId="urn:microsoft.com/office/officeart/2005/8/layout/list1"/>
    <dgm:cxn modelId="{D69CFB58-652C-D949-9B2A-1C563F3AE557}" type="presOf" srcId="{1B6BA44A-652F-48A6-AB4D-0E0839694595}" destId="{6F02C7BE-65AA-2B4E-9651-3D05FC51DFFE}" srcOrd="0" destOrd="1" presId="urn:microsoft.com/office/officeart/2005/8/layout/list1"/>
    <dgm:cxn modelId="{6226195A-5F4C-4DC0-9FD3-31BE1C64ABED}" srcId="{6D94BED1-EDAA-4E6A-B03D-1A8DEEA1131F}" destId="{DA5F8F53-3E00-427B-ACD4-7951CEDA9D1A}" srcOrd="5" destOrd="0" parTransId="{D16A2CDC-24A2-43D6-8F2B-90AB1ACEAF95}" sibTransId="{B204C987-0F17-4B91-BDE3-99A84FAD9D11}"/>
    <dgm:cxn modelId="{E8C2B45A-B23F-BC43-9E3A-B6007832A87F}" type="presOf" srcId="{7F8F618F-4FB1-43C5-A99D-74C5FDBD9299}" destId="{4A9A5BCA-DC48-FF47-8B73-7BFDCEE4A7C7}" srcOrd="1" destOrd="0" presId="urn:microsoft.com/office/officeart/2005/8/layout/list1"/>
    <dgm:cxn modelId="{804BD65B-D828-5D45-A0D7-C56219263AD7}" type="presOf" srcId="{332A28F8-D22B-45D5-B8A9-C7312552C2E3}" destId="{7F3050BD-80E8-8640-966E-9741AEAE12DF}" srcOrd="1" destOrd="0" presId="urn:microsoft.com/office/officeart/2005/8/layout/list1"/>
    <dgm:cxn modelId="{00C7D161-3622-463D-B180-3C5B25177FE6}" srcId="{6D94BED1-EDAA-4E6A-B03D-1A8DEEA1131F}" destId="{1A079B10-CFC3-49F7-B28B-BBED670E5682}" srcOrd="2" destOrd="0" parTransId="{FD5BEEFC-5EAD-48A6-BABB-98EF6DC6DC13}" sibTransId="{0BC4D4C3-7ABB-4721-B4EF-4030CC23355E}"/>
    <dgm:cxn modelId="{B6BD4262-1D55-1A41-8DF7-B2A8DEF635C4}" type="presOf" srcId="{7F8F618F-4FB1-43C5-A99D-74C5FDBD9299}" destId="{FD6C61D9-FE88-1B40-A0C7-24EACEBEBBC8}" srcOrd="0" destOrd="0" presId="urn:microsoft.com/office/officeart/2005/8/layout/list1"/>
    <dgm:cxn modelId="{E5C33669-8BCC-4F79-A282-2307B8F1FB07}" srcId="{5965BF89-25C6-4DE5-A211-9AE291286DAA}" destId="{1B6BA44A-652F-48A6-AB4D-0E0839694595}" srcOrd="1" destOrd="0" parTransId="{6B5B898C-C52F-41BA-89B3-1B8D288FFECD}" sibTransId="{ECB18683-1C27-4854-8ADD-D0268B9EAA40}"/>
    <dgm:cxn modelId="{953DA270-D32B-4D0D-823C-4C1FB5E86FE3}" srcId="{6D94BED1-EDAA-4E6A-B03D-1A8DEEA1131F}" destId="{7F8F618F-4FB1-43C5-A99D-74C5FDBD9299}" srcOrd="4" destOrd="0" parTransId="{90C8A2D3-DE32-4730-B779-49BB5CE1F338}" sibTransId="{FF000C2D-0190-4C5C-BC3D-AC966E00131E}"/>
    <dgm:cxn modelId="{00FFFE76-4E4E-4D51-A572-87CE5A3A48A0}" srcId="{6D94BED1-EDAA-4E6A-B03D-1A8DEEA1131F}" destId="{3018F250-43C2-4F8F-9F1E-C80F7C77F23A}" srcOrd="3" destOrd="0" parTransId="{225E3AF4-0B1F-408F-BF1D-303F1DA1D352}" sibTransId="{89377FFC-8663-45C6-A72D-16A74DC13F68}"/>
    <dgm:cxn modelId="{56674F7B-8BCE-4925-96F5-648904C7E600}" srcId="{6D94BED1-EDAA-4E6A-B03D-1A8DEEA1131F}" destId="{D8698678-5AAD-4FF3-83C2-556DE0D0FEBD}" srcOrd="1" destOrd="0" parTransId="{09B3A809-5CF4-46D8-BF16-3E0715E2B86B}" sibTransId="{6827E146-7782-440C-A217-4931858EB412}"/>
    <dgm:cxn modelId="{19E96A81-2223-5348-84E3-ED2DD591B0B6}" type="presOf" srcId="{C41BD85B-6146-440B-8803-C6D598C8785B}" destId="{0BCFEEF7-B85D-0846-B461-F4E4B856E850}" srcOrd="0" destOrd="0" presId="urn:microsoft.com/office/officeart/2005/8/layout/list1"/>
    <dgm:cxn modelId="{64740582-8FFE-AF41-82A4-66B590A84729}" type="presOf" srcId="{332A28F8-D22B-45D5-B8A9-C7312552C2E3}" destId="{0CBF977A-46B2-5C4E-9D33-0AB30EDF8DAF}" srcOrd="0" destOrd="0" presId="urn:microsoft.com/office/officeart/2005/8/layout/list1"/>
    <dgm:cxn modelId="{23637F85-6686-5640-B7E3-5A551EFC881E}" type="presOf" srcId="{DA5F8F53-3E00-427B-ACD4-7951CEDA9D1A}" destId="{45EE86AF-10BA-064F-8EF2-32C1580108EC}" srcOrd="1" destOrd="0" presId="urn:microsoft.com/office/officeart/2005/8/layout/list1"/>
    <dgm:cxn modelId="{18158F85-F86D-C142-8AAA-16B08FD688B3}" type="presOf" srcId="{3CE0CC79-161A-43E5-9372-FEDBC35ED153}" destId="{6F02C7BE-65AA-2B4E-9651-3D05FC51DFFE}" srcOrd="0" destOrd="0" presId="urn:microsoft.com/office/officeart/2005/8/layout/list1"/>
    <dgm:cxn modelId="{5B4FB486-E3E5-4D39-940D-2CF7E0171C01}" srcId="{7F8F618F-4FB1-43C5-A99D-74C5FDBD9299}" destId="{C41BD85B-6146-440B-8803-C6D598C8785B}" srcOrd="0" destOrd="0" parTransId="{7BB1EB0D-7891-4065-851F-EAA3D48D0DA1}" sibTransId="{CF4043A8-A874-4264-8D22-AD81E52A6E0E}"/>
    <dgm:cxn modelId="{6B3DC58E-684C-7E44-AED8-04D70F578178}" type="presOf" srcId="{2E784A18-88A9-4279-B8F3-0DF0B3630B47}" destId="{61AACFF2-8743-324F-A088-24F2194B89A7}" srcOrd="0" destOrd="0" presId="urn:microsoft.com/office/officeart/2005/8/layout/list1"/>
    <dgm:cxn modelId="{BEEC5F8F-3DBE-AE4D-85EB-E05B5D20DE81}" type="presOf" srcId="{5965BF89-25C6-4DE5-A211-9AE291286DAA}" destId="{9F335EAA-F921-F04D-9826-8A96FEF968FB}" srcOrd="0" destOrd="0" presId="urn:microsoft.com/office/officeart/2005/8/layout/list1"/>
    <dgm:cxn modelId="{090C8392-2808-F248-AA9F-B3BC0E7B9954}" type="presOf" srcId="{FAC5DBC4-208F-4E6B-AD61-6F50361BA2B3}" destId="{0BCFEEF7-B85D-0846-B461-F4E4B856E850}" srcOrd="0" destOrd="1" presId="urn:microsoft.com/office/officeart/2005/8/layout/list1"/>
    <dgm:cxn modelId="{76AAE79A-902D-8949-A6E0-12119281372D}" type="presOf" srcId="{3922BAAC-7573-4F62-A949-94AFA3FD7C39}" destId="{7287910D-082C-E644-A5A2-DD26EFB9C84A}" srcOrd="0" destOrd="1" presId="urn:microsoft.com/office/officeart/2005/8/layout/list1"/>
    <dgm:cxn modelId="{A12ABE9C-CDE7-2849-ACA1-279CD6960FF0}" type="presOf" srcId="{3018F250-43C2-4F8F-9F1E-C80F7C77F23A}" destId="{3CFCF5E0-0455-A14C-9CA9-9FA7D816E54F}" srcOrd="1" destOrd="0" presId="urn:microsoft.com/office/officeart/2005/8/layout/list1"/>
    <dgm:cxn modelId="{FB5F359E-9C32-4B4A-8AE0-77E608ADEC76}" srcId="{7F8F618F-4FB1-43C5-A99D-74C5FDBD9299}" destId="{FAC5DBC4-208F-4E6B-AD61-6F50361BA2B3}" srcOrd="1" destOrd="0" parTransId="{80DE8825-3D17-4B01-8018-CFC85E4630E2}" sibTransId="{E3F4E67E-EED4-4AE5-B95A-DF439066E6E4}"/>
    <dgm:cxn modelId="{40FA0D9F-FCDD-CA45-97F7-3C949842E260}" type="presOf" srcId="{5965BF89-25C6-4DE5-A211-9AE291286DAA}" destId="{9255B531-1C87-7140-8273-51AFA471D031}" srcOrd="1" destOrd="0" presId="urn:microsoft.com/office/officeart/2005/8/layout/list1"/>
    <dgm:cxn modelId="{AE5C8EB4-51A8-7C40-A1BD-C72DA1D67188}" type="presOf" srcId="{D8698678-5AAD-4FF3-83C2-556DE0D0FEBD}" destId="{08BE46DB-007A-0E45-BBE0-005E27BFFF3B}" srcOrd="0" destOrd="0" presId="urn:microsoft.com/office/officeart/2005/8/layout/list1"/>
    <dgm:cxn modelId="{349147B7-1B81-414F-BF01-3523F0849D76}" srcId="{D8698678-5AAD-4FF3-83C2-556DE0D0FEBD}" destId="{10B81C7B-9A7D-4238-A832-C6EBBE712431}" srcOrd="2" destOrd="0" parTransId="{3C263E51-8E5D-4041-AA4A-EB8293CC7E6C}" sibTransId="{C9A8A059-235A-4BC2-B19E-B89677B88CEF}"/>
    <dgm:cxn modelId="{1EC615C6-E058-485E-866B-0AC0DD1A70D1}" srcId="{1A079B10-CFC3-49F7-B28B-BBED670E5682}" destId="{61F886F2-4EB1-4F8A-93F9-5E4DF0351316}" srcOrd="0" destOrd="0" parTransId="{3891DF0B-DDDF-48C6-9B1E-B43F298F8740}" sibTransId="{3D595616-7178-46B7-A1F8-EDF64D722886}"/>
    <dgm:cxn modelId="{11F2B5D7-DDB1-AC4E-B74B-4EBC1B50D5CC}" type="presOf" srcId="{DA5F8F53-3E00-427B-ACD4-7951CEDA9D1A}" destId="{00197986-CB94-6F47-B19F-4D64034978A2}" srcOrd="0" destOrd="0" presId="urn:microsoft.com/office/officeart/2005/8/layout/list1"/>
    <dgm:cxn modelId="{9F919FDF-9007-4129-9C67-F4282652B791}" srcId="{3018F250-43C2-4F8F-9F1E-C80F7C77F23A}" destId="{2E784A18-88A9-4279-B8F3-0DF0B3630B47}" srcOrd="0" destOrd="0" parTransId="{954AAF25-81B6-4F24-9A74-80ED52CCF1F7}" sibTransId="{E976C35F-1457-4CAD-9001-ADE36AA41975}"/>
    <dgm:cxn modelId="{50A79DE8-6941-4CD7-9683-0EB264D7F6B9}" srcId="{D8698678-5AAD-4FF3-83C2-556DE0D0FEBD}" destId="{A77A47D8-E128-4251-AA45-88B2C55C7BB9}" srcOrd="0" destOrd="0" parTransId="{7C58F821-5701-4C55-BCD9-9ABA65924A04}" sibTransId="{E9F5CB7C-043A-4091-9ECB-E59903273853}"/>
    <dgm:cxn modelId="{30AA4AF2-6117-423E-9A49-339416B6627A}" srcId="{6D94BED1-EDAA-4E6A-B03D-1A8DEEA1131F}" destId="{332A28F8-D22B-45D5-B8A9-C7312552C2E3}" srcOrd="6" destOrd="0" parTransId="{A789A33B-E2BE-4797-A49D-97368357696B}" sibTransId="{EE95764E-747A-4CEF-A2B3-F0767190E2A9}"/>
    <dgm:cxn modelId="{D70CF6F2-2907-074A-BC6D-C7531FA5C5D9}" type="presOf" srcId="{1A079B10-CFC3-49F7-B28B-BBED670E5682}" destId="{DE765EE0-2B1F-CA42-85C6-B0CF10A9F9D3}" srcOrd="1" destOrd="0" presId="urn:microsoft.com/office/officeart/2005/8/layout/list1"/>
    <dgm:cxn modelId="{9CC7A0F9-2A78-9C4B-AEE4-3F66AA4C7211}" type="presOf" srcId="{48ADDB21-DA8F-42BF-A24B-A1905CEA03B4}" destId="{EAE705DB-FA57-0740-A393-EDF0AA4AAF68}" srcOrd="0" destOrd="1" presId="urn:microsoft.com/office/officeart/2005/8/layout/list1"/>
    <dgm:cxn modelId="{FA161DFE-AAEB-E843-B7C9-EFFF591E8BF6}" type="presOf" srcId="{6D94BED1-EDAA-4E6A-B03D-1A8DEEA1131F}" destId="{9FEBC3BF-4DCC-2240-B66E-FDF681CE94C8}" srcOrd="0" destOrd="0" presId="urn:microsoft.com/office/officeart/2005/8/layout/list1"/>
    <dgm:cxn modelId="{71DE21BA-8791-0C46-A438-E25EA6B6CC06}" type="presParOf" srcId="{9FEBC3BF-4DCC-2240-B66E-FDF681CE94C8}" destId="{A07851D3-56A6-8441-8251-CA7517A50EC3}" srcOrd="0" destOrd="0" presId="urn:microsoft.com/office/officeart/2005/8/layout/list1"/>
    <dgm:cxn modelId="{550DF084-DA0E-744D-BDC9-C6A7B6267312}" type="presParOf" srcId="{A07851D3-56A6-8441-8251-CA7517A50EC3}" destId="{9F335EAA-F921-F04D-9826-8A96FEF968FB}" srcOrd="0" destOrd="0" presId="urn:microsoft.com/office/officeart/2005/8/layout/list1"/>
    <dgm:cxn modelId="{327A14FB-6700-0343-BCB8-709647CA6230}" type="presParOf" srcId="{A07851D3-56A6-8441-8251-CA7517A50EC3}" destId="{9255B531-1C87-7140-8273-51AFA471D031}" srcOrd="1" destOrd="0" presId="urn:microsoft.com/office/officeart/2005/8/layout/list1"/>
    <dgm:cxn modelId="{B552EF3A-9819-EC46-AFF3-E7E463CA3834}" type="presParOf" srcId="{9FEBC3BF-4DCC-2240-B66E-FDF681CE94C8}" destId="{3278A5CC-0D69-6843-9F63-981DEEC1AA49}" srcOrd="1" destOrd="0" presId="urn:microsoft.com/office/officeart/2005/8/layout/list1"/>
    <dgm:cxn modelId="{C66DC992-F1E6-8545-9670-07634416EC8A}" type="presParOf" srcId="{9FEBC3BF-4DCC-2240-B66E-FDF681CE94C8}" destId="{6F02C7BE-65AA-2B4E-9651-3D05FC51DFFE}" srcOrd="2" destOrd="0" presId="urn:microsoft.com/office/officeart/2005/8/layout/list1"/>
    <dgm:cxn modelId="{616ECE07-05D2-ED43-9F3C-8236FB507144}" type="presParOf" srcId="{9FEBC3BF-4DCC-2240-B66E-FDF681CE94C8}" destId="{1567A694-4F2C-AA46-9C0D-7D177CE33836}" srcOrd="3" destOrd="0" presId="urn:microsoft.com/office/officeart/2005/8/layout/list1"/>
    <dgm:cxn modelId="{56B7C270-1469-B449-AC7E-7244AC0A74F0}" type="presParOf" srcId="{9FEBC3BF-4DCC-2240-B66E-FDF681CE94C8}" destId="{63654842-E746-374E-B2D9-5BC7B6FEBEA4}" srcOrd="4" destOrd="0" presId="urn:microsoft.com/office/officeart/2005/8/layout/list1"/>
    <dgm:cxn modelId="{D243C65D-B5FD-E743-8603-A01CEE6CB8D4}" type="presParOf" srcId="{63654842-E746-374E-B2D9-5BC7B6FEBEA4}" destId="{08BE46DB-007A-0E45-BBE0-005E27BFFF3B}" srcOrd="0" destOrd="0" presId="urn:microsoft.com/office/officeart/2005/8/layout/list1"/>
    <dgm:cxn modelId="{65197889-0BBE-FD4D-B37C-302B499D8E1F}" type="presParOf" srcId="{63654842-E746-374E-B2D9-5BC7B6FEBEA4}" destId="{1B530B2D-AB7A-9843-8CB3-494EA81E7ACA}" srcOrd="1" destOrd="0" presId="urn:microsoft.com/office/officeart/2005/8/layout/list1"/>
    <dgm:cxn modelId="{D5AEDDFD-6562-2D48-8B03-00F0A17121C3}" type="presParOf" srcId="{9FEBC3BF-4DCC-2240-B66E-FDF681CE94C8}" destId="{2A00AD0C-3016-5147-94CD-25EF1AB57188}" srcOrd="5" destOrd="0" presId="urn:microsoft.com/office/officeart/2005/8/layout/list1"/>
    <dgm:cxn modelId="{DF5BE32E-CA8A-F84F-A0DF-6F0EE50B979D}" type="presParOf" srcId="{9FEBC3BF-4DCC-2240-B66E-FDF681CE94C8}" destId="{EAE705DB-FA57-0740-A393-EDF0AA4AAF68}" srcOrd="6" destOrd="0" presId="urn:microsoft.com/office/officeart/2005/8/layout/list1"/>
    <dgm:cxn modelId="{C116D94B-54A2-5845-964F-57A4E79D236D}" type="presParOf" srcId="{9FEBC3BF-4DCC-2240-B66E-FDF681CE94C8}" destId="{C9816282-FBA8-4C4E-B772-648072183ADB}" srcOrd="7" destOrd="0" presId="urn:microsoft.com/office/officeart/2005/8/layout/list1"/>
    <dgm:cxn modelId="{E07B1828-F13F-9248-BA69-47F40EF10280}" type="presParOf" srcId="{9FEBC3BF-4DCC-2240-B66E-FDF681CE94C8}" destId="{03D7021D-D2B2-004C-881D-E851B5EC1EBF}" srcOrd="8" destOrd="0" presId="urn:microsoft.com/office/officeart/2005/8/layout/list1"/>
    <dgm:cxn modelId="{3EB41E0D-DC48-5F4A-9981-0EDD1802B093}" type="presParOf" srcId="{03D7021D-D2B2-004C-881D-E851B5EC1EBF}" destId="{A93F607C-7CB4-6443-A0DC-47B074249F71}" srcOrd="0" destOrd="0" presId="urn:microsoft.com/office/officeart/2005/8/layout/list1"/>
    <dgm:cxn modelId="{45666E64-62F6-8C43-9EAC-8DE52B2BD974}" type="presParOf" srcId="{03D7021D-D2B2-004C-881D-E851B5EC1EBF}" destId="{DE765EE0-2B1F-CA42-85C6-B0CF10A9F9D3}" srcOrd="1" destOrd="0" presId="urn:microsoft.com/office/officeart/2005/8/layout/list1"/>
    <dgm:cxn modelId="{C0F5CDC9-A1A4-7D42-951C-65F1B94B432F}" type="presParOf" srcId="{9FEBC3BF-4DCC-2240-B66E-FDF681CE94C8}" destId="{20EF8492-2951-A44A-8BED-67B1CA7991EE}" srcOrd="9" destOrd="0" presId="urn:microsoft.com/office/officeart/2005/8/layout/list1"/>
    <dgm:cxn modelId="{01DC7A4B-570F-3648-B22F-2FD956295362}" type="presParOf" srcId="{9FEBC3BF-4DCC-2240-B66E-FDF681CE94C8}" destId="{7287910D-082C-E644-A5A2-DD26EFB9C84A}" srcOrd="10" destOrd="0" presId="urn:microsoft.com/office/officeart/2005/8/layout/list1"/>
    <dgm:cxn modelId="{CA9606DA-694D-674E-AC06-1F162954DE32}" type="presParOf" srcId="{9FEBC3BF-4DCC-2240-B66E-FDF681CE94C8}" destId="{0E104CD5-21D0-BC48-A66A-06C082BC6EA7}" srcOrd="11" destOrd="0" presId="urn:microsoft.com/office/officeart/2005/8/layout/list1"/>
    <dgm:cxn modelId="{DF7DE161-840E-F046-862D-F6DED6D39CEB}" type="presParOf" srcId="{9FEBC3BF-4DCC-2240-B66E-FDF681CE94C8}" destId="{0CF30245-18B7-624E-84CB-8C0D6F12B898}" srcOrd="12" destOrd="0" presId="urn:microsoft.com/office/officeart/2005/8/layout/list1"/>
    <dgm:cxn modelId="{43B11394-1FD9-934A-80E9-DFEA652C9CD2}" type="presParOf" srcId="{0CF30245-18B7-624E-84CB-8C0D6F12B898}" destId="{B997F86B-99DC-6B4E-BF76-98CD8D67A9B5}" srcOrd="0" destOrd="0" presId="urn:microsoft.com/office/officeart/2005/8/layout/list1"/>
    <dgm:cxn modelId="{22807518-A0A9-524C-A110-0C4FDC074734}" type="presParOf" srcId="{0CF30245-18B7-624E-84CB-8C0D6F12B898}" destId="{3CFCF5E0-0455-A14C-9CA9-9FA7D816E54F}" srcOrd="1" destOrd="0" presId="urn:microsoft.com/office/officeart/2005/8/layout/list1"/>
    <dgm:cxn modelId="{8B3B191D-AA41-F749-9317-2C60879FD8F4}" type="presParOf" srcId="{9FEBC3BF-4DCC-2240-B66E-FDF681CE94C8}" destId="{A7342465-34AC-1C4C-BC6E-A8FAA3E4EAA9}" srcOrd="13" destOrd="0" presId="urn:microsoft.com/office/officeart/2005/8/layout/list1"/>
    <dgm:cxn modelId="{2324B2C3-D532-6C40-84C3-BB330B7F3211}" type="presParOf" srcId="{9FEBC3BF-4DCC-2240-B66E-FDF681CE94C8}" destId="{61AACFF2-8743-324F-A088-24F2194B89A7}" srcOrd="14" destOrd="0" presId="urn:microsoft.com/office/officeart/2005/8/layout/list1"/>
    <dgm:cxn modelId="{557A9D28-5A72-8347-B146-7316A52E651F}" type="presParOf" srcId="{9FEBC3BF-4DCC-2240-B66E-FDF681CE94C8}" destId="{3A28CAEB-933A-944B-96AC-643475975486}" srcOrd="15" destOrd="0" presId="urn:microsoft.com/office/officeart/2005/8/layout/list1"/>
    <dgm:cxn modelId="{369FB6F1-0FD0-1D43-BC7B-C3F4A6F1F3E4}" type="presParOf" srcId="{9FEBC3BF-4DCC-2240-B66E-FDF681CE94C8}" destId="{458A14EE-D810-024A-8148-17F1D1B5D602}" srcOrd="16" destOrd="0" presId="urn:microsoft.com/office/officeart/2005/8/layout/list1"/>
    <dgm:cxn modelId="{71FB682C-ECC1-974C-90E6-54AA2B373250}" type="presParOf" srcId="{458A14EE-D810-024A-8148-17F1D1B5D602}" destId="{FD6C61D9-FE88-1B40-A0C7-24EACEBEBBC8}" srcOrd="0" destOrd="0" presId="urn:microsoft.com/office/officeart/2005/8/layout/list1"/>
    <dgm:cxn modelId="{DF7DA6B4-AFA0-8841-AA2A-89BF70B5F784}" type="presParOf" srcId="{458A14EE-D810-024A-8148-17F1D1B5D602}" destId="{4A9A5BCA-DC48-FF47-8B73-7BFDCEE4A7C7}" srcOrd="1" destOrd="0" presId="urn:microsoft.com/office/officeart/2005/8/layout/list1"/>
    <dgm:cxn modelId="{0AB3081C-2847-D94C-8BE2-00E9FD9A74C1}" type="presParOf" srcId="{9FEBC3BF-4DCC-2240-B66E-FDF681CE94C8}" destId="{ECA1FEDE-0992-E54E-B5BF-8C1551EE116B}" srcOrd="17" destOrd="0" presId="urn:microsoft.com/office/officeart/2005/8/layout/list1"/>
    <dgm:cxn modelId="{F9E9F1CC-D2FA-6346-B775-1DEB8A1541FA}" type="presParOf" srcId="{9FEBC3BF-4DCC-2240-B66E-FDF681CE94C8}" destId="{0BCFEEF7-B85D-0846-B461-F4E4B856E850}" srcOrd="18" destOrd="0" presId="urn:microsoft.com/office/officeart/2005/8/layout/list1"/>
    <dgm:cxn modelId="{6E0C64B7-0BE3-2645-A5AC-0FA5DF5B75C8}" type="presParOf" srcId="{9FEBC3BF-4DCC-2240-B66E-FDF681CE94C8}" destId="{BF5E9B68-C131-8D41-9D9D-C2437D0959F0}" srcOrd="19" destOrd="0" presId="urn:microsoft.com/office/officeart/2005/8/layout/list1"/>
    <dgm:cxn modelId="{DCE6A59C-28E6-9A4C-A1D1-4E211B4A2B28}" type="presParOf" srcId="{9FEBC3BF-4DCC-2240-B66E-FDF681CE94C8}" destId="{AE6F1DC5-77A8-8941-88B7-AEA18AD78EB3}" srcOrd="20" destOrd="0" presId="urn:microsoft.com/office/officeart/2005/8/layout/list1"/>
    <dgm:cxn modelId="{80423665-6022-4844-BCE2-168059945310}" type="presParOf" srcId="{AE6F1DC5-77A8-8941-88B7-AEA18AD78EB3}" destId="{00197986-CB94-6F47-B19F-4D64034978A2}" srcOrd="0" destOrd="0" presId="urn:microsoft.com/office/officeart/2005/8/layout/list1"/>
    <dgm:cxn modelId="{43826978-7634-514D-B3F8-9E7C9A1AFED8}" type="presParOf" srcId="{AE6F1DC5-77A8-8941-88B7-AEA18AD78EB3}" destId="{45EE86AF-10BA-064F-8EF2-32C1580108EC}" srcOrd="1" destOrd="0" presId="urn:microsoft.com/office/officeart/2005/8/layout/list1"/>
    <dgm:cxn modelId="{3F06F913-8AF0-A94E-9531-7564C3F2A99E}" type="presParOf" srcId="{9FEBC3BF-4DCC-2240-B66E-FDF681CE94C8}" destId="{12199DBD-A99E-F745-95F3-756E86357054}" srcOrd="21" destOrd="0" presId="urn:microsoft.com/office/officeart/2005/8/layout/list1"/>
    <dgm:cxn modelId="{D2DD40DE-C04A-DE43-8EB8-066AAAB258F6}" type="presParOf" srcId="{9FEBC3BF-4DCC-2240-B66E-FDF681CE94C8}" destId="{ADAFCB6D-95E3-384E-B9AF-6592E1A760F3}" srcOrd="22" destOrd="0" presId="urn:microsoft.com/office/officeart/2005/8/layout/list1"/>
    <dgm:cxn modelId="{9FB5E795-AC00-084B-B400-D64F1E54F433}" type="presParOf" srcId="{9FEBC3BF-4DCC-2240-B66E-FDF681CE94C8}" destId="{232FCDA8-6D07-C94C-AD12-1DC784357971}" srcOrd="23" destOrd="0" presId="urn:microsoft.com/office/officeart/2005/8/layout/list1"/>
    <dgm:cxn modelId="{8C23411C-B5A7-F64A-8AF7-E8EECFDC7A78}" type="presParOf" srcId="{9FEBC3BF-4DCC-2240-B66E-FDF681CE94C8}" destId="{6A126CBF-848F-CB4C-B0DD-1DA07A01D9F5}" srcOrd="24" destOrd="0" presId="urn:microsoft.com/office/officeart/2005/8/layout/list1"/>
    <dgm:cxn modelId="{341083D7-F14A-FF48-8812-C2E619392F36}" type="presParOf" srcId="{6A126CBF-848F-CB4C-B0DD-1DA07A01D9F5}" destId="{0CBF977A-46B2-5C4E-9D33-0AB30EDF8DAF}" srcOrd="0" destOrd="0" presId="urn:microsoft.com/office/officeart/2005/8/layout/list1"/>
    <dgm:cxn modelId="{277BFD9F-C501-0341-ADB2-03D0BB25ECA3}" type="presParOf" srcId="{6A126CBF-848F-CB4C-B0DD-1DA07A01D9F5}" destId="{7F3050BD-80E8-8640-966E-9741AEAE12DF}" srcOrd="1" destOrd="0" presId="urn:microsoft.com/office/officeart/2005/8/layout/list1"/>
    <dgm:cxn modelId="{4F2C2352-931E-924D-99F0-038A85366175}" type="presParOf" srcId="{9FEBC3BF-4DCC-2240-B66E-FDF681CE94C8}" destId="{31A59876-F31E-594A-A624-B944AD199AF4}" srcOrd="25" destOrd="0" presId="urn:microsoft.com/office/officeart/2005/8/layout/list1"/>
    <dgm:cxn modelId="{1BCA9A56-6949-BF42-B631-2C209CE01AF3}" type="presParOf" srcId="{9FEBC3BF-4DCC-2240-B66E-FDF681CE94C8}" destId="{02E471FF-0F81-E24F-9A34-3FBBE79A711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B23AF3-0AB8-4B61-AB9B-4313CC7FFB6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63B81B-01E4-4441-A09C-EEF73C719CC8}">
      <dgm:prSet/>
      <dgm:spPr/>
      <dgm:t>
        <a:bodyPr/>
        <a:lstStyle/>
        <a:p>
          <a:r>
            <a:rPr lang="en-US"/>
            <a:t>Active Shield/Mesh </a:t>
          </a:r>
          <a:r>
            <a:rPr lang="en-US" i="1"/>
            <a:t>(efficient)</a:t>
          </a:r>
          <a:endParaRPr lang="en-US"/>
        </a:p>
      </dgm:t>
    </dgm:pt>
    <dgm:pt modelId="{E14F94F2-9319-4DCB-BFE7-C8FF89DDFF05}" type="parTrans" cxnId="{279D9BD2-2F7B-4433-952C-FCCB5B757223}">
      <dgm:prSet/>
      <dgm:spPr/>
      <dgm:t>
        <a:bodyPr/>
        <a:lstStyle/>
        <a:p>
          <a:endParaRPr lang="en-US"/>
        </a:p>
      </dgm:t>
    </dgm:pt>
    <dgm:pt modelId="{32D3DAAA-C5AE-4C72-A94B-61B61D3B4B3F}" type="sibTrans" cxnId="{279D9BD2-2F7B-4433-952C-FCCB5B757223}">
      <dgm:prSet/>
      <dgm:spPr/>
      <dgm:t>
        <a:bodyPr/>
        <a:lstStyle/>
        <a:p>
          <a:endParaRPr lang="en-US"/>
        </a:p>
      </dgm:t>
    </dgm:pt>
    <dgm:pt modelId="{AABD215A-7A4D-4B06-8807-41FB61399E05}">
      <dgm:prSet/>
      <dgm:spPr/>
      <dgm:t>
        <a:bodyPr/>
        <a:lstStyle/>
        <a:p>
          <a:r>
            <a:rPr lang="en-US"/>
            <a:t>Full metal on top of the shield</a:t>
          </a:r>
        </a:p>
      </dgm:t>
    </dgm:pt>
    <dgm:pt modelId="{68F80196-03AD-43F2-ABA1-610418C5055D}" type="parTrans" cxnId="{FC7E0B03-6E7E-40D4-9B5E-A9854BB086E8}">
      <dgm:prSet/>
      <dgm:spPr/>
      <dgm:t>
        <a:bodyPr/>
        <a:lstStyle/>
        <a:p>
          <a:endParaRPr lang="en-US"/>
        </a:p>
      </dgm:t>
    </dgm:pt>
    <dgm:pt modelId="{5A6DF963-F934-4FA0-AF8C-CC728C235F53}" type="sibTrans" cxnId="{FC7E0B03-6E7E-40D4-9B5E-A9854BB086E8}">
      <dgm:prSet/>
      <dgm:spPr/>
      <dgm:t>
        <a:bodyPr/>
        <a:lstStyle/>
        <a:p>
          <a:endParaRPr lang="en-US"/>
        </a:p>
      </dgm:t>
    </dgm:pt>
    <dgm:pt modelId="{3C6B250A-F944-4010-8CE4-FF5C154BA176}">
      <dgm:prSet/>
      <dgm:spPr/>
      <dgm:t>
        <a:bodyPr/>
        <a:lstStyle/>
        <a:p>
          <a:r>
            <a:rPr lang="en-US" dirty="0"/>
            <a:t>Touch or Cut a line and you will be detected by the shield sensors connected to the active lines</a:t>
          </a:r>
        </a:p>
      </dgm:t>
    </dgm:pt>
    <dgm:pt modelId="{5F715899-6033-4686-A296-F647C3B57D0E}" type="parTrans" cxnId="{19DA2B2F-C2B9-47AC-95B3-96EF2CD27350}">
      <dgm:prSet/>
      <dgm:spPr/>
      <dgm:t>
        <a:bodyPr/>
        <a:lstStyle/>
        <a:p>
          <a:endParaRPr lang="en-US"/>
        </a:p>
      </dgm:t>
    </dgm:pt>
    <dgm:pt modelId="{7382A7BE-8098-4C54-9C7F-0AEEE1938D6B}" type="sibTrans" cxnId="{19DA2B2F-C2B9-47AC-95B3-96EF2CD27350}">
      <dgm:prSet/>
      <dgm:spPr/>
      <dgm:t>
        <a:bodyPr/>
        <a:lstStyle/>
        <a:p>
          <a:endParaRPr lang="en-US"/>
        </a:p>
      </dgm:t>
    </dgm:pt>
    <dgm:pt modelId="{2E2F0BE2-935F-424F-AB0A-8481167A04EB}">
      <dgm:prSet/>
      <dgm:spPr/>
      <dgm:t>
        <a:bodyPr/>
        <a:lstStyle/>
        <a:p>
          <a:r>
            <a:rPr lang="en-US"/>
            <a:t>Be a Clever Designer</a:t>
          </a:r>
        </a:p>
      </dgm:t>
    </dgm:pt>
    <dgm:pt modelId="{6CC1D118-B423-433C-92E3-88C4DE3ED393}" type="parTrans" cxnId="{B4F02C0A-D694-4E7A-9634-9EA91689D67F}">
      <dgm:prSet/>
      <dgm:spPr/>
      <dgm:t>
        <a:bodyPr/>
        <a:lstStyle/>
        <a:p>
          <a:endParaRPr lang="en-US"/>
        </a:p>
      </dgm:t>
    </dgm:pt>
    <dgm:pt modelId="{03EC3139-18D5-4E34-B3A8-78EEC71BBC2F}" type="sibTrans" cxnId="{B4F02C0A-D694-4E7A-9634-9EA91689D67F}">
      <dgm:prSet/>
      <dgm:spPr/>
      <dgm:t>
        <a:bodyPr/>
        <a:lstStyle/>
        <a:p>
          <a:endParaRPr lang="en-US"/>
        </a:p>
      </dgm:t>
    </dgm:pt>
    <dgm:pt modelId="{82B91AD2-1ADD-4FF6-B073-7709E5982954}">
      <dgm:prSet/>
      <dgm:spPr/>
      <dgm:t>
        <a:bodyPr/>
        <a:lstStyle/>
        <a:p>
          <a:r>
            <a:rPr lang="en-US"/>
            <a:t>place sensitive buses, registers (data or configuration) in area difficult to access to a probe </a:t>
          </a:r>
        </a:p>
      </dgm:t>
    </dgm:pt>
    <dgm:pt modelId="{F97C23CC-568D-4003-9E73-CEF6506F150B}" type="parTrans" cxnId="{2C6CE0E1-85CB-4838-BCA0-3404C9CE872F}">
      <dgm:prSet/>
      <dgm:spPr/>
      <dgm:t>
        <a:bodyPr/>
        <a:lstStyle/>
        <a:p>
          <a:endParaRPr lang="en-US"/>
        </a:p>
      </dgm:t>
    </dgm:pt>
    <dgm:pt modelId="{D1AB2D81-D562-4E52-B6B6-43F233930C2E}" type="sibTrans" cxnId="{2C6CE0E1-85CB-4838-BCA0-3404C9CE872F}">
      <dgm:prSet/>
      <dgm:spPr/>
      <dgm:t>
        <a:bodyPr/>
        <a:lstStyle/>
        <a:p>
          <a:endParaRPr lang="en-US"/>
        </a:p>
      </dgm:t>
    </dgm:pt>
    <dgm:pt modelId="{BF87F8CA-D698-4AD8-B482-BB28D0AB9AB4}">
      <dgm:prSet/>
      <dgm:spPr/>
      <dgm:t>
        <a:bodyPr/>
        <a:lstStyle/>
        <a:p>
          <a:r>
            <a:rPr lang="en-US"/>
            <a:t>Difficult</a:t>
          </a:r>
        </a:p>
      </dgm:t>
    </dgm:pt>
    <dgm:pt modelId="{A272F060-9A53-4B8C-8DC7-46B75E9A01BA}" type="parTrans" cxnId="{DDDB389B-BC19-4801-93FE-FFAC42F95613}">
      <dgm:prSet/>
      <dgm:spPr/>
      <dgm:t>
        <a:bodyPr/>
        <a:lstStyle/>
        <a:p>
          <a:endParaRPr lang="en-US"/>
        </a:p>
      </dgm:t>
    </dgm:pt>
    <dgm:pt modelId="{C489673E-C97D-472E-A03B-3A8AB8C8A7EC}" type="sibTrans" cxnId="{DDDB389B-BC19-4801-93FE-FFAC42F95613}">
      <dgm:prSet/>
      <dgm:spPr/>
      <dgm:t>
        <a:bodyPr/>
        <a:lstStyle/>
        <a:p>
          <a:endParaRPr lang="en-US"/>
        </a:p>
      </dgm:t>
    </dgm:pt>
    <dgm:pt modelId="{7DE5D1AB-54C5-4EFA-88DA-5BACE8D9A6D1}">
      <dgm:prSet/>
      <dgm:spPr/>
      <dgm:t>
        <a:bodyPr/>
        <a:lstStyle/>
        <a:p>
          <a:r>
            <a:rPr lang="en-US"/>
            <a:t>With more and more efforts FIB can counterfeit most of the protection</a:t>
          </a:r>
        </a:p>
      </dgm:t>
    </dgm:pt>
    <dgm:pt modelId="{24CA3B11-4D53-4490-81BA-FABFBA4916AC}" type="parTrans" cxnId="{5443C5D5-CCE8-4EE6-B2D4-704B21A1CD0B}">
      <dgm:prSet/>
      <dgm:spPr/>
      <dgm:t>
        <a:bodyPr/>
        <a:lstStyle/>
        <a:p>
          <a:endParaRPr lang="en-US"/>
        </a:p>
      </dgm:t>
    </dgm:pt>
    <dgm:pt modelId="{35B2FC10-E393-4265-B95E-9E39F257589E}" type="sibTrans" cxnId="{5443C5D5-CCE8-4EE6-B2D4-704B21A1CD0B}">
      <dgm:prSet/>
      <dgm:spPr/>
      <dgm:t>
        <a:bodyPr/>
        <a:lstStyle/>
        <a:p>
          <a:endParaRPr lang="en-US"/>
        </a:p>
      </dgm:t>
    </dgm:pt>
    <dgm:pt modelId="{9E996B05-73F1-4577-8F82-250FF9585F3C}">
      <dgm:prSet/>
      <dgm:spPr/>
      <dgm:t>
        <a:bodyPr/>
        <a:lstStyle/>
        <a:p>
          <a:r>
            <a:rPr lang="en-US"/>
            <a:t>Matter of time and money and techno used</a:t>
          </a:r>
        </a:p>
      </dgm:t>
    </dgm:pt>
    <dgm:pt modelId="{EFA3CD8E-0B63-405E-833E-68E1DDBABA40}" type="parTrans" cxnId="{B6117FBC-1DD8-445C-95B1-A9CA91D1D768}">
      <dgm:prSet/>
      <dgm:spPr/>
      <dgm:t>
        <a:bodyPr/>
        <a:lstStyle/>
        <a:p>
          <a:endParaRPr lang="en-US"/>
        </a:p>
      </dgm:t>
    </dgm:pt>
    <dgm:pt modelId="{22543F41-688A-4B25-991A-59ED517CAF8E}" type="sibTrans" cxnId="{B6117FBC-1DD8-445C-95B1-A9CA91D1D768}">
      <dgm:prSet/>
      <dgm:spPr/>
      <dgm:t>
        <a:bodyPr/>
        <a:lstStyle/>
        <a:p>
          <a:endParaRPr lang="en-US"/>
        </a:p>
      </dgm:t>
    </dgm:pt>
    <dgm:pt modelId="{EF74BF59-436E-4655-97E3-EDF1AD27DBB7}">
      <dgm:prSet/>
      <dgm:spPr/>
      <dgm:t>
        <a:bodyPr/>
        <a:lstStyle/>
        <a:p>
          <a:r>
            <a:rPr lang="en-US" dirty="0"/>
            <a:t>Embed active lines interconnected</a:t>
          </a:r>
        </a:p>
      </dgm:t>
    </dgm:pt>
    <dgm:pt modelId="{EAA5792F-757E-4E68-8B13-42C52D726301}" type="sibTrans" cxnId="{48687C56-7401-4768-B907-8694819F380B}">
      <dgm:prSet/>
      <dgm:spPr/>
      <dgm:t>
        <a:bodyPr/>
        <a:lstStyle/>
        <a:p>
          <a:endParaRPr lang="en-US"/>
        </a:p>
      </dgm:t>
    </dgm:pt>
    <dgm:pt modelId="{05F5F93E-3C39-42AC-9770-29A325D5E311}" type="parTrans" cxnId="{48687C56-7401-4768-B907-8694819F380B}">
      <dgm:prSet/>
      <dgm:spPr/>
      <dgm:t>
        <a:bodyPr/>
        <a:lstStyle/>
        <a:p>
          <a:endParaRPr lang="en-US"/>
        </a:p>
      </dgm:t>
    </dgm:pt>
    <dgm:pt modelId="{FBAFDE38-05DA-864E-A815-B43F5A192E69}" type="pres">
      <dgm:prSet presAssocID="{70B23AF3-0AB8-4B61-AB9B-4313CC7FFB64}" presName="linear" presStyleCnt="0">
        <dgm:presLayoutVars>
          <dgm:dir/>
          <dgm:animLvl val="lvl"/>
          <dgm:resizeHandles val="exact"/>
        </dgm:presLayoutVars>
      </dgm:prSet>
      <dgm:spPr/>
    </dgm:pt>
    <dgm:pt modelId="{FBFB6980-D07A-9E47-BE87-7BAF53363C18}" type="pres">
      <dgm:prSet presAssocID="{3B63B81B-01E4-4441-A09C-EEF73C719CC8}" presName="parentLin" presStyleCnt="0"/>
      <dgm:spPr/>
    </dgm:pt>
    <dgm:pt modelId="{8A5B452B-D60B-8B40-BE39-9E5903DC7ED9}" type="pres">
      <dgm:prSet presAssocID="{3B63B81B-01E4-4441-A09C-EEF73C719CC8}" presName="parentLeftMargin" presStyleLbl="node1" presStyleIdx="0" presStyleCnt="3"/>
      <dgm:spPr/>
    </dgm:pt>
    <dgm:pt modelId="{26A334F0-D110-1F4B-9DD2-4B69D54B4F57}" type="pres">
      <dgm:prSet presAssocID="{3B63B81B-01E4-4441-A09C-EEF73C719C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359345-60C7-5747-86A1-DD04E5FD03D8}" type="pres">
      <dgm:prSet presAssocID="{3B63B81B-01E4-4441-A09C-EEF73C719CC8}" presName="negativeSpace" presStyleCnt="0"/>
      <dgm:spPr/>
    </dgm:pt>
    <dgm:pt modelId="{F05482C3-269E-C24C-AB57-4B24D9419BF3}" type="pres">
      <dgm:prSet presAssocID="{3B63B81B-01E4-4441-A09C-EEF73C719CC8}" presName="childText" presStyleLbl="conFgAcc1" presStyleIdx="0" presStyleCnt="3">
        <dgm:presLayoutVars>
          <dgm:bulletEnabled val="1"/>
        </dgm:presLayoutVars>
      </dgm:prSet>
      <dgm:spPr/>
    </dgm:pt>
    <dgm:pt modelId="{0705F0F7-0052-A642-B959-C532D026B2CF}" type="pres">
      <dgm:prSet presAssocID="{32D3DAAA-C5AE-4C72-A94B-61B61D3B4B3F}" presName="spaceBetweenRectangles" presStyleCnt="0"/>
      <dgm:spPr/>
    </dgm:pt>
    <dgm:pt modelId="{696B1FCD-4DE1-C040-8599-09B1562F2204}" type="pres">
      <dgm:prSet presAssocID="{2E2F0BE2-935F-424F-AB0A-8481167A04EB}" presName="parentLin" presStyleCnt="0"/>
      <dgm:spPr/>
    </dgm:pt>
    <dgm:pt modelId="{409D98C7-3DC7-734B-94BF-B4F5F84B3019}" type="pres">
      <dgm:prSet presAssocID="{2E2F0BE2-935F-424F-AB0A-8481167A04EB}" presName="parentLeftMargin" presStyleLbl="node1" presStyleIdx="0" presStyleCnt="3"/>
      <dgm:spPr/>
    </dgm:pt>
    <dgm:pt modelId="{E7D203F0-2E6D-B045-A725-F0C6F2EB39A1}" type="pres">
      <dgm:prSet presAssocID="{2E2F0BE2-935F-424F-AB0A-8481167A04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F73676-56A3-B44F-8566-798D5F43231F}" type="pres">
      <dgm:prSet presAssocID="{2E2F0BE2-935F-424F-AB0A-8481167A04EB}" presName="negativeSpace" presStyleCnt="0"/>
      <dgm:spPr/>
    </dgm:pt>
    <dgm:pt modelId="{CF82ADD7-E864-4340-A640-AFE6B25F8EC3}" type="pres">
      <dgm:prSet presAssocID="{2E2F0BE2-935F-424F-AB0A-8481167A04EB}" presName="childText" presStyleLbl="conFgAcc1" presStyleIdx="1" presStyleCnt="3">
        <dgm:presLayoutVars>
          <dgm:bulletEnabled val="1"/>
        </dgm:presLayoutVars>
      </dgm:prSet>
      <dgm:spPr/>
    </dgm:pt>
    <dgm:pt modelId="{1B5C7966-00E1-1849-BD4D-1B532F22133D}" type="pres">
      <dgm:prSet presAssocID="{03EC3139-18D5-4E34-B3A8-78EEC71BBC2F}" presName="spaceBetweenRectangles" presStyleCnt="0"/>
      <dgm:spPr/>
    </dgm:pt>
    <dgm:pt modelId="{2BE17B43-53A7-F447-A4C8-FA8EA72C7FDD}" type="pres">
      <dgm:prSet presAssocID="{BF87F8CA-D698-4AD8-B482-BB28D0AB9AB4}" presName="parentLin" presStyleCnt="0"/>
      <dgm:spPr/>
    </dgm:pt>
    <dgm:pt modelId="{89EEDB34-45BF-FD42-AF89-72514E2C50ED}" type="pres">
      <dgm:prSet presAssocID="{BF87F8CA-D698-4AD8-B482-BB28D0AB9AB4}" presName="parentLeftMargin" presStyleLbl="node1" presStyleIdx="1" presStyleCnt="3"/>
      <dgm:spPr/>
    </dgm:pt>
    <dgm:pt modelId="{7D7FA804-6E84-2543-937D-8E1D6EB68ACF}" type="pres">
      <dgm:prSet presAssocID="{BF87F8CA-D698-4AD8-B482-BB28D0AB9A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43D8DC3-0BC0-2540-9168-D664B02248BD}" type="pres">
      <dgm:prSet presAssocID="{BF87F8CA-D698-4AD8-B482-BB28D0AB9AB4}" presName="negativeSpace" presStyleCnt="0"/>
      <dgm:spPr/>
    </dgm:pt>
    <dgm:pt modelId="{0F7D872C-D652-384B-AED8-53A99E66A157}" type="pres">
      <dgm:prSet presAssocID="{BF87F8CA-D698-4AD8-B482-BB28D0AB9AB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7E0B03-6E7E-40D4-9B5E-A9854BB086E8}" srcId="{3B63B81B-01E4-4441-A09C-EEF73C719CC8}" destId="{AABD215A-7A4D-4B06-8807-41FB61399E05}" srcOrd="0" destOrd="0" parTransId="{68F80196-03AD-43F2-ABA1-610418C5055D}" sibTransId="{5A6DF963-F934-4FA0-AF8C-CC728C235F53}"/>
    <dgm:cxn modelId="{B4F02C0A-D694-4E7A-9634-9EA91689D67F}" srcId="{70B23AF3-0AB8-4B61-AB9B-4313CC7FFB64}" destId="{2E2F0BE2-935F-424F-AB0A-8481167A04EB}" srcOrd="1" destOrd="0" parTransId="{6CC1D118-B423-433C-92E3-88C4DE3ED393}" sibTransId="{03EC3139-18D5-4E34-B3A8-78EEC71BBC2F}"/>
    <dgm:cxn modelId="{33FDC60D-00D5-7649-BC7B-79EA40B218FA}" type="presOf" srcId="{EF74BF59-436E-4655-97E3-EDF1AD27DBB7}" destId="{F05482C3-269E-C24C-AB57-4B24D9419BF3}" srcOrd="0" destOrd="1" presId="urn:microsoft.com/office/officeart/2005/8/layout/list1"/>
    <dgm:cxn modelId="{8AC2A31B-D609-6041-BB72-B75865DA5D7E}" type="presOf" srcId="{AABD215A-7A4D-4B06-8807-41FB61399E05}" destId="{F05482C3-269E-C24C-AB57-4B24D9419BF3}" srcOrd="0" destOrd="0" presId="urn:microsoft.com/office/officeart/2005/8/layout/list1"/>
    <dgm:cxn modelId="{19DA2B2F-C2B9-47AC-95B3-96EF2CD27350}" srcId="{3B63B81B-01E4-4441-A09C-EEF73C719CC8}" destId="{3C6B250A-F944-4010-8CE4-FF5C154BA176}" srcOrd="2" destOrd="0" parTransId="{5F715899-6033-4686-A296-F647C3B57D0E}" sibTransId="{7382A7BE-8098-4C54-9C7F-0AEEE1938D6B}"/>
    <dgm:cxn modelId="{48687C56-7401-4768-B907-8694819F380B}" srcId="{3B63B81B-01E4-4441-A09C-EEF73C719CC8}" destId="{EF74BF59-436E-4655-97E3-EDF1AD27DBB7}" srcOrd="1" destOrd="0" parTransId="{05F5F93E-3C39-42AC-9770-29A325D5E311}" sibTransId="{EAA5792F-757E-4E68-8B13-42C52D726301}"/>
    <dgm:cxn modelId="{531BD659-A1F8-0843-8E33-4C10EEBD182E}" type="presOf" srcId="{2E2F0BE2-935F-424F-AB0A-8481167A04EB}" destId="{409D98C7-3DC7-734B-94BF-B4F5F84B3019}" srcOrd="0" destOrd="0" presId="urn:microsoft.com/office/officeart/2005/8/layout/list1"/>
    <dgm:cxn modelId="{7EF84666-35F4-D14B-A538-AF415879D23B}" type="presOf" srcId="{3C6B250A-F944-4010-8CE4-FF5C154BA176}" destId="{F05482C3-269E-C24C-AB57-4B24D9419BF3}" srcOrd="0" destOrd="2" presId="urn:microsoft.com/office/officeart/2005/8/layout/list1"/>
    <dgm:cxn modelId="{DDDB389B-BC19-4801-93FE-FFAC42F95613}" srcId="{70B23AF3-0AB8-4B61-AB9B-4313CC7FFB64}" destId="{BF87F8CA-D698-4AD8-B482-BB28D0AB9AB4}" srcOrd="2" destOrd="0" parTransId="{A272F060-9A53-4B8C-8DC7-46B75E9A01BA}" sibTransId="{C489673E-C97D-472E-A03B-3A8AB8C8A7EC}"/>
    <dgm:cxn modelId="{217624B0-C331-634F-95A9-7365613D993F}" type="presOf" srcId="{3B63B81B-01E4-4441-A09C-EEF73C719CC8}" destId="{8A5B452B-D60B-8B40-BE39-9E5903DC7ED9}" srcOrd="0" destOrd="0" presId="urn:microsoft.com/office/officeart/2005/8/layout/list1"/>
    <dgm:cxn modelId="{66259FB2-6008-8F4C-BD9E-8A489F628C8F}" type="presOf" srcId="{BF87F8CA-D698-4AD8-B482-BB28D0AB9AB4}" destId="{7D7FA804-6E84-2543-937D-8E1D6EB68ACF}" srcOrd="1" destOrd="0" presId="urn:microsoft.com/office/officeart/2005/8/layout/list1"/>
    <dgm:cxn modelId="{B6117FBC-1DD8-445C-95B1-A9CA91D1D768}" srcId="{BF87F8CA-D698-4AD8-B482-BB28D0AB9AB4}" destId="{9E996B05-73F1-4577-8F82-250FF9585F3C}" srcOrd="1" destOrd="0" parTransId="{EFA3CD8E-0B63-405E-833E-68E1DDBABA40}" sibTransId="{22543F41-688A-4B25-991A-59ED517CAF8E}"/>
    <dgm:cxn modelId="{279D9BD2-2F7B-4433-952C-FCCB5B757223}" srcId="{70B23AF3-0AB8-4B61-AB9B-4313CC7FFB64}" destId="{3B63B81B-01E4-4441-A09C-EEF73C719CC8}" srcOrd="0" destOrd="0" parTransId="{E14F94F2-9319-4DCB-BFE7-C8FF89DDFF05}" sibTransId="{32D3DAAA-C5AE-4C72-A94B-61B61D3B4B3F}"/>
    <dgm:cxn modelId="{699AD4D4-B4A4-744E-8403-5811FF16688B}" type="presOf" srcId="{82B91AD2-1ADD-4FF6-B073-7709E5982954}" destId="{CF82ADD7-E864-4340-A640-AFE6B25F8EC3}" srcOrd="0" destOrd="0" presId="urn:microsoft.com/office/officeart/2005/8/layout/list1"/>
    <dgm:cxn modelId="{5443C5D5-CCE8-4EE6-B2D4-704B21A1CD0B}" srcId="{BF87F8CA-D698-4AD8-B482-BB28D0AB9AB4}" destId="{7DE5D1AB-54C5-4EFA-88DA-5BACE8D9A6D1}" srcOrd="0" destOrd="0" parTransId="{24CA3B11-4D53-4490-81BA-FABFBA4916AC}" sibTransId="{35B2FC10-E393-4265-B95E-9E39F257589E}"/>
    <dgm:cxn modelId="{BAFAE6E0-D5FC-164F-BC28-E9D8574568C3}" type="presOf" srcId="{70B23AF3-0AB8-4B61-AB9B-4313CC7FFB64}" destId="{FBAFDE38-05DA-864E-A815-B43F5A192E69}" srcOrd="0" destOrd="0" presId="urn:microsoft.com/office/officeart/2005/8/layout/list1"/>
    <dgm:cxn modelId="{2C6CE0E1-85CB-4838-BCA0-3404C9CE872F}" srcId="{2E2F0BE2-935F-424F-AB0A-8481167A04EB}" destId="{82B91AD2-1ADD-4FF6-B073-7709E5982954}" srcOrd="0" destOrd="0" parTransId="{F97C23CC-568D-4003-9E73-CEF6506F150B}" sibTransId="{D1AB2D81-D562-4E52-B6B6-43F233930C2E}"/>
    <dgm:cxn modelId="{76C2D8E3-5706-DC47-9DC6-49DF24A6C5F1}" type="presOf" srcId="{7DE5D1AB-54C5-4EFA-88DA-5BACE8D9A6D1}" destId="{0F7D872C-D652-384B-AED8-53A99E66A157}" srcOrd="0" destOrd="0" presId="urn:microsoft.com/office/officeart/2005/8/layout/list1"/>
    <dgm:cxn modelId="{D8C9E9E5-CEB3-F341-A776-34F1231ADFF3}" type="presOf" srcId="{BF87F8CA-D698-4AD8-B482-BB28D0AB9AB4}" destId="{89EEDB34-45BF-FD42-AF89-72514E2C50ED}" srcOrd="0" destOrd="0" presId="urn:microsoft.com/office/officeart/2005/8/layout/list1"/>
    <dgm:cxn modelId="{D4013BE7-BCF6-454F-A899-39534177D3C8}" type="presOf" srcId="{9E996B05-73F1-4577-8F82-250FF9585F3C}" destId="{0F7D872C-D652-384B-AED8-53A99E66A157}" srcOrd="0" destOrd="1" presId="urn:microsoft.com/office/officeart/2005/8/layout/list1"/>
    <dgm:cxn modelId="{CBDD38E8-25D7-3748-A7B2-E8818073FDD7}" type="presOf" srcId="{2E2F0BE2-935F-424F-AB0A-8481167A04EB}" destId="{E7D203F0-2E6D-B045-A725-F0C6F2EB39A1}" srcOrd="1" destOrd="0" presId="urn:microsoft.com/office/officeart/2005/8/layout/list1"/>
    <dgm:cxn modelId="{442DF5F1-8FD1-2346-8409-5A956D5351A8}" type="presOf" srcId="{3B63B81B-01E4-4441-A09C-EEF73C719CC8}" destId="{26A334F0-D110-1F4B-9DD2-4B69D54B4F57}" srcOrd="1" destOrd="0" presId="urn:microsoft.com/office/officeart/2005/8/layout/list1"/>
    <dgm:cxn modelId="{9F56066D-6075-7641-8B44-8907D76A1915}" type="presParOf" srcId="{FBAFDE38-05DA-864E-A815-B43F5A192E69}" destId="{FBFB6980-D07A-9E47-BE87-7BAF53363C18}" srcOrd="0" destOrd="0" presId="urn:microsoft.com/office/officeart/2005/8/layout/list1"/>
    <dgm:cxn modelId="{966B0A57-4052-3B42-8C16-F42A4FF8A9D8}" type="presParOf" srcId="{FBFB6980-D07A-9E47-BE87-7BAF53363C18}" destId="{8A5B452B-D60B-8B40-BE39-9E5903DC7ED9}" srcOrd="0" destOrd="0" presId="urn:microsoft.com/office/officeart/2005/8/layout/list1"/>
    <dgm:cxn modelId="{788AD178-1670-F24C-9CD3-9B77C91DA4B1}" type="presParOf" srcId="{FBFB6980-D07A-9E47-BE87-7BAF53363C18}" destId="{26A334F0-D110-1F4B-9DD2-4B69D54B4F57}" srcOrd="1" destOrd="0" presId="urn:microsoft.com/office/officeart/2005/8/layout/list1"/>
    <dgm:cxn modelId="{66E28F49-7273-AF4B-A21B-D422BA0F994F}" type="presParOf" srcId="{FBAFDE38-05DA-864E-A815-B43F5A192E69}" destId="{41359345-60C7-5747-86A1-DD04E5FD03D8}" srcOrd="1" destOrd="0" presId="urn:microsoft.com/office/officeart/2005/8/layout/list1"/>
    <dgm:cxn modelId="{AF50C79A-98F0-6844-8A37-068A8B794948}" type="presParOf" srcId="{FBAFDE38-05DA-864E-A815-B43F5A192E69}" destId="{F05482C3-269E-C24C-AB57-4B24D9419BF3}" srcOrd="2" destOrd="0" presId="urn:microsoft.com/office/officeart/2005/8/layout/list1"/>
    <dgm:cxn modelId="{BD760DD1-8F50-5D42-9930-5749E14CDA1B}" type="presParOf" srcId="{FBAFDE38-05DA-864E-A815-B43F5A192E69}" destId="{0705F0F7-0052-A642-B959-C532D026B2CF}" srcOrd="3" destOrd="0" presId="urn:microsoft.com/office/officeart/2005/8/layout/list1"/>
    <dgm:cxn modelId="{514FEF1E-7050-6647-BC78-58898B348A6E}" type="presParOf" srcId="{FBAFDE38-05DA-864E-A815-B43F5A192E69}" destId="{696B1FCD-4DE1-C040-8599-09B1562F2204}" srcOrd="4" destOrd="0" presId="urn:microsoft.com/office/officeart/2005/8/layout/list1"/>
    <dgm:cxn modelId="{64EE2704-906C-034B-BA00-F49E6338D3E3}" type="presParOf" srcId="{696B1FCD-4DE1-C040-8599-09B1562F2204}" destId="{409D98C7-3DC7-734B-94BF-B4F5F84B3019}" srcOrd="0" destOrd="0" presId="urn:microsoft.com/office/officeart/2005/8/layout/list1"/>
    <dgm:cxn modelId="{2CF1EF28-FD6E-0547-BF80-13E5E3A593CC}" type="presParOf" srcId="{696B1FCD-4DE1-C040-8599-09B1562F2204}" destId="{E7D203F0-2E6D-B045-A725-F0C6F2EB39A1}" srcOrd="1" destOrd="0" presId="urn:microsoft.com/office/officeart/2005/8/layout/list1"/>
    <dgm:cxn modelId="{67BA6C62-ED40-124B-A21A-A77AD9115E12}" type="presParOf" srcId="{FBAFDE38-05DA-864E-A815-B43F5A192E69}" destId="{A2F73676-56A3-B44F-8566-798D5F43231F}" srcOrd="5" destOrd="0" presId="urn:microsoft.com/office/officeart/2005/8/layout/list1"/>
    <dgm:cxn modelId="{740EE80A-D116-764A-BAF3-331858519011}" type="presParOf" srcId="{FBAFDE38-05DA-864E-A815-B43F5A192E69}" destId="{CF82ADD7-E864-4340-A640-AFE6B25F8EC3}" srcOrd="6" destOrd="0" presId="urn:microsoft.com/office/officeart/2005/8/layout/list1"/>
    <dgm:cxn modelId="{563A7F25-FC6D-8748-A785-33E0B9A4AE2A}" type="presParOf" srcId="{FBAFDE38-05DA-864E-A815-B43F5A192E69}" destId="{1B5C7966-00E1-1849-BD4D-1B532F22133D}" srcOrd="7" destOrd="0" presId="urn:microsoft.com/office/officeart/2005/8/layout/list1"/>
    <dgm:cxn modelId="{0AD44565-F1A6-1C4B-A3E8-7D24FD53D466}" type="presParOf" srcId="{FBAFDE38-05DA-864E-A815-B43F5A192E69}" destId="{2BE17B43-53A7-F447-A4C8-FA8EA72C7FDD}" srcOrd="8" destOrd="0" presId="urn:microsoft.com/office/officeart/2005/8/layout/list1"/>
    <dgm:cxn modelId="{ABEC14C5-6EF9-3D4E-99FE-10730B006944}" type="presParOf" srcId="{2BE17B43-53A7-F447-A4C8-FA8EA72C7FDD}" destId="{89EEDB34-45BF-FD42-AF89-72514E2C50ED}" srcOrd="0" destOrd="0" presId="urn:microsoft.com/office/officeart/2005/8/layout/list1"/>
    <dgm:cxn modelId="{D4404A91-B655-C34A-B6E2-ADBEB37B9C43}" type="presParOf" srcId="{2BE17B43-53A7-F447-A4C8-FA8EA72C7FDD}" destId="{7D7FA804-6E84-2543-937D-8E1D6EB68ACF}" srcOrd="1" destOrd="0" presId="urn:microsoft.com/office/officeart/2005/8/layout/list1"/>
    <dgm:cxn modelId="{79DDA82C-F298-474B-99BD-FE69FCC8319F}" type="presParOf" srcId="{FBAFDE38-05DA-864E-A815-B43F5A192E69}" destId="{843D8DC3-0BC0-2540-9168-D664B02248BD}" srcOrd="9" destOrd="0" presId="urn:microsoft.com/office/officeart/2005/8/layout/list1"/>
    <dgm:cxn modelId="{C63DFE5A-0B2E-174C-9B43-A87E9BB8B842}" type="presParOf" srcId="{FBAFDE38-05DA-864E-A815-B43F5A192E69}" destId="{0F7D872C-D652-384B-AED8-53A99E66A1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896FD-0347-4314-9D1F-38DA8DFB55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4697E4-60A0-4F21-B985-213F4122CE96}">
      <dgm:prSet/>
      <dgm:spPr/>
      <dgm:t>
        <a:bodyPr/>
        <a:lstStyle/>
        <a:p>
          <a:pPr>
            <a:defRPr cap="all"/>
          </a:pPr>
          <a:r>
            <a:rPr lang="en-GB"/>
            <a:t>Without clustering</a:t>
          </a:r>
          <a:endParaRPr lang="en-US"/>
        </a:p>
      </dgm:t>
    </dgm:pt>
    <dgm:pt modelId="{48050D8F-1C68-41B4-A40D-1D8AC2A8FEB6}" type="parTrans" cxnId="{39A2CC57-C5C1-4716-8574-6A0E4EA0E108}">
      <dgm:prSet/>
      <dgm:spPr/>
      <dgm:t>
        <a:bodyPr/>
        <a:lstStyle/>
        <a:p>
          <a:endParaRPr lang="en-US"/>
        </a:p>
      </dgm:t>
    </dgm:pt>
    <dgm:pt modelId="{E7785721-7E79-44E7-BCDE-67B378224A4C}" type="sibTrans" cxnId="{39A2CC57-C5C1-4716-8574-6A0E4EA0E108}">
      <dgm:prSet/>
      <dgm:spPr/>
      <dgm:t>
        <a:bodyPr/>
        <a:lstStyle/>
        <a:p>
          <a:endParaRPr lang="en-US"/>
        </a:p>
      </dgm:t>
    </dgm:pt>
    <dgm:pt modelId="{816BC59A-C27D-4A94-8F35-19F328A9ABBA}">
      <dgm:prSet/>
      <dgm:spPr/>
      <dgm:t>
        <a:bodyPr/>
        <a:lstStyle/>
        <a:p>
          <a:pPr>
            <a:defRPr cap="all"/>
          </a:pPr>
          <a:r>
            <a:rPr lang="en-GB"/>
            <a:t>With clustering</a:t>
          </a:r>
          <a:endParaRPr lang="en-US"/>
        </a:p>
      </dgm:t>
    </dgm:pt>
    <dgm:pt modelId="{F3CE24CB-4C02-4988-AAC8-DEC37247CCFD}" type="parTrans" cxnId="{2BA0301F-A0AB-4045-BCED-9A89F4ACBBAD}">
      <dgm:prSet/>
      <dgm:spPr/>
      <dgm:t>
        <a:bodyPr/>
        <a:lstStyle/>
        <a:p>
          <a:endParaRPr lang="en-US"/>
        </a:p>
      </dgm:t>
    </dgm:pt>
    <dgm:pt modelId="{F176334D-0B26-4A40-9E91-CEF728DA2BFC}" type="sibTrans" cxnId="{2BA0301F-A0AB-4045-BCED-9A89F4ACBBAD}">
      <dgm:prSet/>
      <dgm:spPr/>
      <dgm:t>
        <a:bodyPr/>
        <a:lstStyle/>
        <a:p>
          <a:endParaRPr lang="en-US"/>
        </a:p>
      </dgm:t>
    </dgm:pt>
    <dgm:pt modelId="{667227E5-AA8B-4160-992D-A0FAE0547680}" type="pres">
      <dgm:prSet presAssocID="{96F896FD-0347-4314-9D1F-38DA8DFB5505}" presName="root" presStyleCnt="0">
        <dgm:presLayoutVars>
          <dgm:dir/>
          <dgm:resizeHandles val="exact"/>
        </dgm:presLayoutVars>
      </dgm:prSet>
      <dgm:spPr/>
    </dgm:pt>
    <dgm:pt modelId="{C1F27423-56B7-4D7D-8D16-BD14F3D38B6C}" type="pres">
      <dgm:prSet presAssocID="{E74697E4-60A0-4F21-B985-213F4122CE96}" presName="compNode" presStyleCnt="0"/>
      <dgm:spPr/>
    </dgm:pt>
    <dgm:pt modelId="{26E60841-463B-4B17-A9FF-F6E322658B36}" type="pres">
      <dgm:prSet presAssocID="{E74697E4-60A0-4F21-B985-213F4122CE96}" presName="iconBgRect" presStyleLbl="bgShp" presStyleIdx="0" presStyleCnt="2"/>
      <dgm:spPr/>
    </dgm:pt>
    <dgm:pt modelId="{1B233035-DFF8-41FD-BBFB-210274FD4DFB}" type="pres">
      <dgm:prSet presAssocID="{E74697E4-60A0-4F21-B985-213F4122CE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28F8F4D6-C7AD-4D34-BABB-9ED2B49FD914}" type="pres">
      <dgm:prSet presAssocID="{E74697E4-60A0-4F21-B985-213F4122CE96}" presName="spaceRect" presStyleCnt="0"/>
      <dgm:spPr/>
    </dgm:pt>
    <dgm:pt modelId="{86AD9917-92BC-4FB7-924F-789A7D334B4F}" type="pres">
      <dgm:prSet presAssocID="{E74697E4-60A0-4F21-B985-213F4122CE96}" presName="textRect" presStyleLbl="revTx" presStyleIdx="0" presStyleCnt="2">
        <dgm:presLayoutVars>
          <dgm:chMax val="1"/>
          <dgm:chPref val="1"/>
        </dgm:presLayoutVars>
      </dgm:prSet>
      <dgm:spPr/>
    </dgm:pt>
    <dgm:pt modelId="{E1A9F64D-CBEC-4B79-B145-96EFCDE06C1E}" type="pres">
      <dgm:prSet presAssocID="{E7785721-7E79-44E7-BCDE-67B378224A4C}" presName="sibTrans" presStyleCnt="0"/>
      <dgm:spPr/>
    </dgm:pt>
    <dgm:pt modelId="{A1D587B6-2EED-40F2-B0FB-08AD8925DCD9}" type="pres">
      <dgm:prSet presAssocID="{816BC59A-C27D-4A94-8F35-19F328A9ABBA}" presName="compNode" presStyleCnt="0"/>
      <dgm:spPr/>
    </dgm:pt>
    <dgm:pt modelId="{B75C13A7-CFC0-46FF-A184-48853D703516}" type="pres">
      <dgm:prSet presAssocID="{816BC59A-C27D-4A94-8F35-19F328A9ABBA}" presName="iconBgRect" presStyleLbl="bgShp" presStyleIdx="1" presStyleCnt="2"/>
      <dgm:spPr/>
    </dgm:pt>
    <dgm:pt modelId="{2E427C2A-1278-4A72-A748-33B4D6BC1C93}" type="pres">
      <dgm:prSet presAssocID="{816BC59A-C27D-4A94-8F35-19F328A9AB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EFE00F7-D56D-4717-80C7-AF500D5E3B9B}" type="pres">
      <dgm:prSet presAssocID="{816BC59A-C27D-4A94-8F35-19F328A9ABBA}" presName="spaceRect" presStyleCnt="0"/>
      <dgm:spPr/>
    </dgm:pt>
    <dgm:pt modelId="{CD09DE62-2DD4-4AA5-B864-4FAB8249BCAA}" type="pres">
      <dgm:prSet presAssocID="{816BC59A-C27D-4A94-8F35-19F328A9AB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F9E4A1D-A471-4BDF-B1D4-A96478D59E78}" type="presOf" srcId="{816BC59A-C27D-4A94-8F35-19F328A9ABBA}" destId="{CD09DE62-2DD4-4AA5-B864-4FAB8249BCAA}" srcOrd="0" destOrd="0" presId="urn:microsoft.com/office/officeart/2018/5/layout/IconCircleLabelList"/>
    <dgm:cxn modelId="{2BA0301F-A0AB-4045-BCED-9A89F4ACBBAD}" srcId="{96F896FD-0347-4314-9D1F-38DA8DFB5505}" destId="{816BC59A-C27D-4A94-8F35-19F328A9ABBA}" srcOrd="1" destOrd="0" parTransId="{F3CE24CB-4C02-4988-AAC8-DEC37247CCFD}" sibTransId="{F176334D-0B26-4A40-9E91-CEF728DA2BFC}"/>
    <dgm:cxn modelId="{39A2CC57-C5C1-4716-8574-6A0E4EA0E108}" srcId="{96F896FD-0347-4314-9D1F-38DA8DFB5505}" destId="{E74697E4-60A0-4F21-B985-213F4122CE96}" srcOrd="0" destOrd="0" parTransId="{48050D8F-1C68-41B4-A40D-1D8AC2A8FEB6}" sibTransId="{E7785721-7E79-44E7-BCDE-67B378224A4C}"/>
    <dgm:cxn modelId="{A08EF366-6211-42D9-8F46-347DCD5C60C0}" type="presOf" srcId="{E74697E4-60A0-4F21-B985-213F4122CE96}" destId="{86AD9917-92BC-4FB7-924F-789A7D334B4F}" srcOrd="0" destOrd="0" presId="urn:microsoft.com/office/officeart/2018/5/layout/IconCircleLabelList"/>
    <dgm:cxn modelId="{55766A83-FC8D-4C78-8DCE-A4DB9528C3F0}" type="presOf" srcId="{96F896FD-0347-4314-9D1F-38DA8DFB5505}" destId="{667227E5-AA8B-4160-992D-A0FAE0547680}" srcOrd="0" destOrd="0" presId="urn:microsoft.com/office/officeart/2018/5/layout/IconCircleLabelList"/>
    <dgm:cxn modelId="{59F3FCF1-6FA1-436C-9D8B-DA06C9DEA5CC}" type="presParOf" srcId="{667227E5-AA8B-4160-992D-A0FAE0547680}" destId="{C1F27423-56B7-4D7D-8D16-BD14F3D38B6C}" srcOrd="0" destOrd="0" presId="urn:microsoft.com/office/officeart/2018/5/layout/IconCircleLabelList"/>
    <dgm:cxn modelId="{3924C008-4090-4E37-8303-39CB8B83A68D}" type="presParOf" srcId="{C1F27423-56B7-4D7D-8D16-BD14F3D38B6C}" destId="{26E60841-463B-4B17-A9FF-F6E322658B36}" srcOrd="0" destOrd="0" presId="urn:microsoft.com/office/officeart/2018/5/layout/IconCircleLabelList"/>
    <dgm:cxn modelId="{0183DE7D-6610-4714-A4EB-1E489AD3EDF5}" type="presParOf" srcId="{C1F27423-56B7-4D7D-8D16-BD14F3D38B6C}" destId="{1B233035-DFF8-41FD-BBFB-210274FD4DFB}" srcOrd="1" destOrd="0" presId="urn:microsoft.com/office/officeart/2018/5/layout/IconCircleLabelList"/>
    <dgm:cxn modelId="{38BC5B63-2CDD-4D13-821B-7E529391AC53}" type="presParOf" srcId="{C1F27423-56B7-4D7D-8D16-BD14F3D38B6C}" destId="{28F8F4D6-C7AD-4D34-BABB-9ED2B49FD914}" srcOrd="2" destOrd="0" presId="urn:microsoft.com/office/officeart/2018/5/layout/IconCircleLabelList"/>
    <dgm:cxn modelId="{39164A6F-7EA9-40F3-95A3-01F6D457B97C}" type="presParOf" srcId="{C1F27423-56B7-4D7D-8D16-BD14F3D38B6C}" destId="{86AD9917-92BC-4FB7-924F-789A7D334B4F}" srcOrd="3" destOrd="0" presId="urn:microsoft.com/office/officeart/2018/5/layout/IconCircleLabelList"/>
    <dgm:cxn modelId="{736E872F-C2AF-4905-B80A-E6FC9F6FDD14}" type="presParOf" srcId="{667227E5-AA8B-4160-992D-A0FAE0547680}" destId="{E1A9F64D-CBEC-4B79-B145-96EFCDE06C1E}" srcOrd="1" destOrd="0" presId="urn:microsoft.com/office/officeart/2018/5/layout/IconCircleLabelList"/>
    <dgm:cxn modelId="{A5AFC775-2064-4B94-90EF-26D4038BA309}" type="presParOf" srcId="{667227E5-AA8B-4160-992D-A0FAE0547680}" destId="{A1D587B6-2EED-40F2-B0FB-08AD8925DCD9}" srcOrd="2" destOrd="0" presId="urn:microsoft.com/office/officeart/2018/5/layout/IconCircleLabelList"/>
    <dgm:cxn modelId="{631B686A-FB58-4915-990F-1BBAFF760B1D}" type="presParOf" srcId="{A1D587B6-2EED-40F2-B0FB-08AD8925DCD9}" destId="{B75C13A7-CFC0-46FF-A184-48853D703516}" srcOrd="0" destOrd="0" presId="urn:microsoft.com/office/officeart/2018/5/layout/IconCircleLabelList"/>
    <dgm:cxn modelId="{3F1B2862-0B3B-408B-AB6D-B89272B521B0}" type="presParOf" srcId="{A1D587B6-2EED-40F2-B0FB-08AD8925DCD9}" destId="{2E427C2A-1278-4A72-A748-33B4D6BC1C93}" srcOrd="1" destOrd="0" presId="urn:microsoft.com/office/officeart/2018/5/layout/IconCircleLabelList"/>
    <dgm:cxn modelId="{D918184F-E936-4F54-8464-AD32D054D047}" type="presParOf" srcId="{A1D587B6-2EED-40F2-B0FB-08AD8925DCD9}" destId="{8EFE00F7-D56D-4717-80C7-AF500D5E3B9B}" srcOrd="2" destOrd="0" presId="urn:microsoft.com/office/officeart/2018/5/layout/IconCircleLabelList"/>
    <dgm:cxn modelId="{253E0972-E4FC-4449-8AC4-1A3CEC1B0956}" type="presParOf" srcId="{A1D587B6-2EED-40F2-B0FB-08AD8925DCD9}" destId="{CD09DE62-2DD4-4AA5-B864-4FAB8249BC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896FD-0347-4314-9D1F-38DA8DFB55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6BC59A-C27D-4A94-8F35-19F328A9AB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With clustering</a:t>
          </a:r>
          <a:endParaRPr lang="en-US"/>
        </a:p>
      </dgm:t>
    </dgm:pt>
    <dgm:pt modelId="{F3CE24CB-4C02-4988-AAC8-DEC37247CCFD}" type="parTrans" cxnId="{2BA0301F-A0AB-4045-BCED-9A89F4ACBBAD}">
      <dgm:prSet/>
      <dgm:spPr/>
      <dgm:t>
        <a:bodyPr/>
        <a:lstStyle/>
        <a:p>
          <a:endParaRPr lang="en-US"/>
        </a:p>
      </dgm:t>
    </dgm:pt>
    <dgm:pt modelId="{F176334D-0B26-4A40-9E91-CEF728DA2BFC}" type="sibTrans" cxnId="{2BA0301F-A0AB-4045-BCED-9A89F4ACBBAD}">
      <dgm:prSet/>
      <dgm:spPr/>
      <dgm:t>
        <a:bodyPr/>
        <a:lstStyle/>
        <a:p>
          <a:endParaRPr lang="en-US"/>
        </a:p>
      </dgm:t>
    </dgm:pt>
    <dgm:pt modelId="{667227E5-AA8B-4160-992D-A0FAE0547680}" type="pres">
      <dgm:prSet presAssocID="{96F896FD-0347-4314-9D1F-38DA8DFB5505}" presName="root" presStyleCnt="0">
        <dgm:presLayoutVars>
          <dgm:dir/>
          <dgm:resizeHandles val="exact"/>
        </dgm:presLayoutVars>
      </dgm:prSet>
      <dgm:spPr/>
    </dgm:pt>
    <dgm:pt modelId="{A1D587B6-2EED-40F2-B0FB-08AD8925DCD9}" type="pres">
      <dgm:prSet presAssocID="{816BC59A-C27D-4A94-8F35-19F328A9ABBA}" presName="compNode" presStyleCnt="0"/>
      <dgm:spPr/>
    </dgm:pt>
    <dgm:pt modelId="{B75C13A7-CFC0-46FF-A184-48853D703516}" type="pres">
      <dgm:prSet presAssocID="{816BC59A-C27D-4A94-8F35-19F328A9ABBA}" presName="iconBgRect" presStyleLbl="bgShp" presStyleIdx="0" presStyleCnt="1"/>
      <dgm:spPr/>
    </dgm:pt>
    <dgm:pt modelId="{2E427C2A-1278-4A72-A748-33B4D6BC1C93}" type="pres">
      <dgm:prSet presAssocID="{816BC59A-C27D-4A94-8F35-19F328A9ABB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EFE00F7-D56D-4717-80C7-AF500D5E3B9B}" type="pres">
      <dgm:prSet presAssocID="{816BC59A-C27D-4A94-8F35-19F328A9ABBA}" presName="spaceRect" presStyleCnt="0"/>
      <dgm:spPr/>
    </dgm:pt>
    <dgm:pt modelId="{CD09DE62-2DD4-4AA5-B864-4FAB8249BCAA}" type="pres">
      <dgm:prSet presAssocID="{816BC59A-C27D-4A94-8F35-19F328A9ABBA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4F9E4A1D-A471-4BDF-B1D4-A96478D59E78}" type="presOf" srcId="{816BC59A-C27D-4A94-8F35-19F328A9ABBA}" destId="{CD09DE62-2DD4-4AA5-B864-4FAB8249BCAA}" srcOrd="0" destOrd="0" presId="urn:microsoft.com/office/officeart/2018/5/layout/IconCircleLabelList"/>
    <dgm:cxn modelId="{2BA0301F-A0AB-4045-BCED-9A89F4ACBBAD}" srcId="{96F896FD-0347-4314-9D1F-38DA8DFB5505}" destId="{816BC59A-C27D-4A94-8F35-19F328A9ABBA}" srcOrd="0" destOrd="0" parTransId="{F3CE24CB-4C02-4988-AAC8-DEC37247CCFD}" sibTransId="{F176334D-0B26-4A40-9E91-CEF728DA2BFC}"/>
    <dgm:cxn modelId="{55766A83-FC8D-4C78-8DCE-A4DB9528C3F0}" type="presOf" srcId="{96F896FD-0347-4314-9D1F-38DA8DFB5505}" destId="{667227E5-AA8B-4160-992D-A0FAE0547680}" srcOrd="0" destOrd="0" presId="urn:microsoft.com/office/officeart/2018/5/layout/IconCircleLabelList"/>
    <dgm:cxn modelId="{A5AFC775-2064-4B94-90EF-26D4038BA309}" type="presParOf" srcId="{667227E5-AA8B-4160-992D-A0FAE0547680}" destId="{A1D587B6-2EED-40F2-B0FB-08AD8925DCD9}" srcOrd="0" destOrd="0" presId="urn:microsoft.com/office/officeart/2018/5/layout/IconCircleLabelList"/>
    <dgm:cxn modelId="{631B686A-FB58-4915-990F-1BBAFF760B1D}" type="presParOf" srcId="{A1D587B6-2EED-40F2-B0FB-08AD8925DCD9}" destId="{B75C13A7-CFC0-46FF-A184-48853D703516}" srcOrd="0" destOrd="0" presId="urn:microsoft.com/office/officeart/2018/5/layout/IconCircleLabelList"/>
    <dgm:cxn modelId="{3F1B2862-0B3B-408B-AB6D-B89272B521B0}" type="presParOf" srcId="{A1D587B6-2EED-40F2-B0FB-08AD8925DCD9}" destId="{2E427C2A-1278-4A72-A748-33B4D6BC1C93}" srcOrd="1" destOrd="0" presId="urn:microsoft.com/office/officeart/2018/5/layout/IconCircleLabelList"/>
    <dgm:cxn modelId="{D918184F-E936-4F54-8464-AD32D054D047}" type="presParOf" srcId="{A1D587B6-2EED-40F2-B0FB-08AD8925DCD9}" destId="{8EFE00F7-D56D-4717-80C7-AF500D5E3B9B}" srcOrd="2" destOrd="0" presId="urn:microsoft.com/office/officeart/2018/5/layout/IconCircleLabelList"/>
    <dgm:cxn modelId="{253E0972-E4FC-4449-8AC4-1A3CEC1B0956}" type="presParOf" srcId="{A1D587B6-2EED-40F2-B0FB-08AD8925DCD9}" destId="{CD09DE62-2DD4-4AA5-B864-4FAB8249BC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E7D797-1DC0-2C49-9709-D1AB61CD268E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583FB0-1577-5645-A750-9BDE8D2D730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1400" b="1"/>
            <a:t>Tests Plan</a:t>
          </a:r>
          <a:endParaRPr lang="en-GB" sz="1100" b="1"/>
        </a:p>
      </dgm:t>
    </dgm:pt>
    <dgm:pt modelId="{98B7C0F9-73F2-B94D-81A7-27058436A56D}" type="parTrans" cxnId="{76015416-5B70-ED45-B81C-B9E19ED93E6D}">
      <dgm:prSet/>
      <dgm:spPr/>
      <dgm:t>
        <a:bodyPr/>
        <a:lstStyle/>
        <a:p>
          <a:endParaRPr lang="en-GB"/>
        </a:p>
      </dgm:t>
    </dgm:pt>
    <dgm:pt modelId="{5E307514-78DD-D94F-AAAA-B4D601681C37}" type="sibTrans" cxnId="{76015416-5B70-ED45-B81C-B9E19ED93E6D}">
      <dgm:prSet/>
      <dgm:spPr/>
      <dgm:t>
        <a:bodyPr/>
        <a:lstStyle/>
        <a:p>
          <a:endParaRPr lang="en-GB"/>
        </a:p>
      </dgm:t>
    </dgm:pt>
    <dgm:pt modelId="{3FFB1C50-6554-484A-B1B6-5010BAAB983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400" b="1"/>
            <a:t>Observe</a:t>
          </a:r>
          <a:endParaRPr lang="en-GB" sz="1100" b="1"/>
        </a:p>
      </dgm:t>
    </dgm:pt>
    <dgm:pt modelId="{9918C48D-9D61-764D-97C0-127B7371DDA2}" type="parTrans" cxnId="{292280D9-3F55-B041-986D-2943B50D4460}">
      <dgm:prSet/>
      <dgm:spPr/>
      <dgm:t>
        <a:bodyPr/>
        <a:lstStyle/>
        <a:p>
          <a:endParaRPr lang="en-GB"/>
        </a:p>
      </dgm:t>
    </dgm:pt>
    <dgm:pt modelId="{5D511975-2DB6-A843-91F5-ECB02AFCA6B9}" type="sibTrans" cxnId="{292280D9-3F55-B041-986D-2943B50D4460}">
      <dgm:prSet/>
      <dgm:spPr/>
      <dgm:t>
        <a:bodyPr/>
        <a:lstStyle/>
        <a:p>
          <a:endParaRPr lang="en-GB"/>
        </a:p>
      </dgm:t>
    </dgm:pt>
    <dgm:pt modelId="{5CC98137-675D-0048-A134-5B3E30CAC660}">
      <dgm:prSet phldrT="[Text]" custT="1"/>
      <dgm:spPr/>
      <dgm:t>
        <a:bodyPr/>
        <a:lstStyle/>
        <a:p>
          <a:r>
            <a:rPr lang="en-GB" sz="1400" b="1"/>
            <a:t>Collect</a:t>
          </a:r>
        </a:p>
      </dgm:t>
    </dgm:pt>
    <dgm:pt modelId="{6D0D6A15-C1E0-4642-ADEA-2BEDC9B39DC1}" type="parTrans" cxnId="{11F133F2-8D85-194B-997F-22B3AD35EF37}">
      <dgm:prSet/>
      <dgm:spPr/>
      <dgm:t>
        <a:bodyPr/>
        <a:lstStyle/>
        <a:p>
          <a:endParaRPr lang="en-GB"/>
        </a:p>
      </dgm:t>
    </dgm:pt>
    <dgm:pt modelId="{B6EE9946-62FE-DB4F-B989-6FF08F407391}" type="sibTrans" cxnId="{11F133F2-8D85-194B-997F-22B3AD35EF37}">
      <dgm:prSet/>
      <dgm:spPr/>
      <dgm:t>
        <a:bodyPr/>
        <a:lstStyle/>
        <a:p>
          <a:endParaRPr lang="en-GB"/>
        </a:p>
      </dgm:t>
    </dgm:pt>
    <dgm:pt modelId="{957D6EDD-DD1E-D74E-9F68-F15548D3181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400" b="1"/>
            <a:t>Align</a:t>
          </a:r>
        </a:p>
      </dgm:t>
    </dgm:pt>
    <dgm:pt modelId="{0AAD3964-3261-4C49-901C-685B897AD006}" type="parTrans" cxnId="{34A6DA20-19EB-2D42-A05B-EB73E5F9F088}">
      <dgm:prSet/>
      <dgm:spPr/>
      <dgm:t>
        <a:bodyPr/>
        <a:lstStyle/>
        <a:p>
          <a:endParaRPr lang="en-GB"/>
        </a:p>
      </dgm:t>
    </dgm:pt>
    <dgm:pt modelId="{E029D0C5-AEE3-1440-BEAA-52CC75A4761E}" type="sibTrans" cxnId="{34A6DA20-19EB-2D42-A05B-EB73E5F9F088}">
      <dgm:prSet/>
      <dgm:spPr/>
      <dgm:t>
        <a:bodyPr/>
        <a:lstStyle/>
        <a:p>
          <a:endParaRPr lang="en-GB"/>
        </a:p>
      </dgm:t>
    </dgm:pt>
    <dgm:pt modelId="{D015B958-41D0-7742-A868-DB3ACD3C2B3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100" b="1"/>
            <a:t>Characterize</a:t>
          </a:r>
        </a:p>
      </dgm:t>
    </dgm:pt>
    <dgm:pt modelId="{EE8828F7-7845-E448-878F-EB5BCA06E3B2}" type="parTrans" cxnId="{36548FC7-5A06-F64F-B357-094D35456E16}">
      <dgm:prSet/>
      <dgm:spPr/>
      <dgm:t>
        <a:bodyPr/>
        <a:lstStyle/>
        <a:p>
          <a:endParaRPr lang="en-GB"/>
        </a:p>
      </dgm:t>
    </dgm:pt>
    <dgm:pt modelId="{B8A6DBC3-B1DD-2E45-8DE4-55FF049E78F5}" type="sibTrans" cxnId="{36548FC7-5A06-F64F-B357-094D35456E16}">
      <dgm:prSet/>
      <dgm:spPr/>
      <dgm:t>
        <a:bodyPr/>
        <a:lstStyle/>
        <a:p>
          <a:endParaRPr lang="en-GB"/>
        </a:p>
      </dgm:t>
    </dgm:pt>
    <dgm:pt modelId="{6F1F1E4C-D91F-B94E-ABAB-2F8D9C16AF1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800"/>
            <a:t>Attack</a:t>
          </a:r>
          <a:endParaRPr lang="en-GB" sz="2200"/>
        </a:p>
      </dgm:t>
    </dgm:pt>
    <dgm:pt modelId="{90E45F99-2EE4-5748-BF8D-F6E31ADA9DB4}" type="parTrans" cxnId="{FA88B138-4C42-2047-A2AB-6230D02DA784}">
      <dgm:prSet/>
      <dgm:spPr/>
      <dgm:t>
        <a:bodyPr/>
        <a:lstStyle/>
        <a:p>
          <a:endParaRPr lang="en-GB"/>
        </a:p>
      </dgm:t>
    </dgm:pt>
    <dgm:pt modelId="{A172D92D-1887-A948-A832-CF43180DE5AE}" type="sibTrans" cxnId="{FA88B138-4C42-2047-A2AB-6230D02DA784}">
      <dgm:prSet/>
      <dgm:spPr/>
      <dgm:t>
        <a:bodyPr/>
        <a:lstStyle/>
        <a:p>
          <a:endParaRPr lang="en-GB"/>
        </a:p>
      </dgm:t>
    </dgm:pt>
    <dgm:pt modelId="{74E29F54-5041-F147-8A0F-642D6B6D828D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sz="1600"/>
            <a:t>Analyse and decide</a:t>
          </a:r>
        </a:p>
      </dgm:t>
    </dgm:pt>
    <dgm:pt modelId="{1C86F3A9-BF50-384B-AF6A-564507527F23}" type="parTrans" cxnId="{66CA011F-84B7-5049-A8F4-6D72441EAB77}">
      <dgm:prSet/>
      <dgm:spPr/>
      <dgm:t>
        <a:bodyPr/>
        <a:lstStyle/>
        <a:p>
          <a:endParaRPr lang="en-GB"/>
        </a:p>
      </dgm:t>
    </dgm:pt>
    <dgm:pt modelId="{CB72E7B2-04CA-964F-B42B-8C02CE3FBAE0}" type="sibTrans" cxnId="{66CA011F-84B7-5049-A8F4-6D72441EAB77}">
      <dgm:prSet/>
      <dgm:spPr>
        <a:pattFill prst="wdUpDiag">
          <a:fgClr>
            <a:srgbClr val="1186C4"/>
          </a:fgClr>
          <a:bgClr>
            <a:schemeClr val="tx1"/>
          </a:bgClr>
        </a:pattFill>
      </dgm:spPr>
      <dgm:t>
        <a:bodyPr/>
        <a:lstStyle/>
        <a:p>
          <a:endParaRPr lang="en-GB"/>
        </a:p>
      </dgm:t>
    </dgm:pt>
    <dgm:pt modelId="{75BEAF42-329C-C946-90A5-27E4D359673B}">
      <dgm:prSet phldrT="[Text]" custT="1"/>
      <dgm:spPr/>
      <dgm:t>
        <a:bodyPr/>
        <a:lstStyle/>
        <a:p>
          <a:r>
            <a:rPr lang="en-GB" sz="1400" b="1"/>
            <a:t>Measure</a:t>
          </a:r>
          <a:endParaRPr lang="en-GB" sz="1100" b="1"/>
        </a:p>
      </dgm:t>
    </dgm:pt>
    <dgm:pt modelId="{35EFA444-08D2-8549-B2B4-FFA46DB256E6}" type="parTrans" cxnId="{C108A204-A664-AE46-85B6-586C50076B1A}">
      <dgm:prSet/>
      <dgm:spPr/>
      <dgm:t>
        <a:bodyPr/>
        <a:lstStyle/>
        <a:p>
          <a:endParaRPr lang="en-GB"/>
        </a:p>
      </dgm:t>
    </dgm:pt>
    <dgm:pt modelId="{59617976-39F6-7E43-8640-29D501D2E6F1}" type="sibTrans" cxnId="{C108A204-A664-AE46-85B6-586C50076B1A}">
      <dgm:prSet/>
      <dgm:spPr/>
      <dgm:t>
        <a:bodyPr/>
        <a:lstStyle/>
        <a:p>
          <a:endParaRPr lang="en-GB"/>
        </a:p>
      </dgm:t>
    </dgm:pt>
    <dgm:pt modelId="{458B8784-50DB-344C-BF50-473D23856D04}" type="pres">
      <dgm:prSet presAssocID="{84E7D797-1DC0-2C49-9709-D1AB61CD268E}" presName="cycle" presStyleCnt="0">
        <dgm:presLayoutVars>
          <dgm:dir/>
          <dgm:resizeHandles val="exact"/>
        </dgm:presLayoutVars>
      </dgm:prSet>
      <dgm:spPr/>
    </dgm:pt>
    <dgm:pt modelId="{FBF07475-6BF8-8E48-AD50-3E12B0BAA3C9}" type="pres">
      <dgm:prSet presAssocID="{53583FB0-1577-5645-A750-9BDE8D2D730E}" presName="node" presStyleLbl="node1" presStyleIdx="0" presStyleCnt="8">
        <dgm:presLayoutVars>
          <dgm:bulletEnabled val="1"/>
        </dgm:presLayoutVars>
      </dgm:prSet>
      <dgm:spPr/>
    </dgm:pt>
    <dgm:pt modelId="{6D2B5F0B-F895-104C-815B-9BBD3FDEB4E2}" type="pres">
      <dgm:prSet presAssocID="{5E307514-78DD-D94F-AAAA-B4D601681C37}" presName="sibTrans" presStyleLbl="sibTrans2D1" presStyleIdx="0" presStyleCnt="8"/>
      <dgm:spPr/>
    </dgm:pt>
    <dgm:pt modelId="{60DDA120-E53C-3147-9F69-6A831DF244D8}" type="pres">
      <dgm:prSet presAssocID="{5E307514-78DD-D94F-AAAA-B4D601681C37}" presName="connectorText" presStyleLbl="sibTrans2D1" presStyleIdx="0" presStyleCnt="8"/>
      <dgm:spPr/>
    </dgm:pt>
    <dgm:pt modelId="{9072876B-381D-5D47-B317-81F617E43235}" type="pres">
      <dgm:prSet presAssocID="{75BEAF42-329C-C946-90A5-27E4D359673B}" presName="node" presStyleLbl="node1" presStyleIdx="1" presStyleCnt="8">
        <dgm:presLayoutVars>
          <dgm:bulletEnabled val="1"/>
        </dgm:presLayoutVars>
      </dgm:prSet>
      <dgm:spPr/>
    </dgm:pt>
    <dgm:pt modelId="{DBDC297B-BE9A-6D48-9B70-148FAA183F6C}" type="pres">
      <dgm:prSet presAssocID="{59617976-39F6-7E43-8640-29D501D2E6F1}" presName="sibTrans" presStyleLbl="sibTrans2D1" presStyleIdx="1" presStyleCnt="8"/>
      <dgm:spPr/>
    </dgm:pt>
    <dgm:pt modelId="{0A686230-60D9-6D4E-8534-621A1E596C29}" type="pres">
      <dgm:prSet presAssocID="{59617976-39F6-7E43-8640-29D501D2E6F1}" presName="connectorText" presStyleLbl="sibTrans2D1" presStyleIdx="1" presStyleCnt="8"/>
      <dgm:spPr/>
    </dgm:pt>
    <dgm:pt modelId="{EC1336E5-CF81-C14B-B6B1-32B52D6A9AE3}" type="pres">
      <dgm:prSet presAssocID="{3FFB1C50-6554-484A-B1B6-5010BAAB9838}" presName="node" presStyleLbl="node1" presStyleIdx="2" presStyleCnt="8">
        <dgm:presLayoutVars>
          <dgm:bulletEnabled val="1"/>
        </dgm:presLayoutVars>
      </dgm:prSet>
      <dgm:spPr/>
    </dgm:pt>
    <dgm:pt modelId="{5A24C542-3728-6A4D-B36E-A10FAB642DC4}" type="pres">
      <dgm:prSet presAssocID="{5D511975-2DB6-A843-91F5-ECB02AFCA6B9}" presName="sibTrans" presStyleLbl="sibTrans2D1" presStyleIdx="2" presStyleCnt="8"/>
      <dgm:spPr/>
    </dgm:pt>
    <dgm:pt modelId="{580D16B1-FCE9-CF45-A134-DC1080B98819}" type="pres">
      <dgm:prSet presAssocID="{5D511975-2DB6-A843-91F5-ECB02AFCA6B9}" presName="connectorText" presStyleLbl="sibTrans2D1" presStyleIdx="2" presStyleCnt="8"/>
      <dgm:spPr/>
    </dgm:pt>
    <dgm:pt modelId="{64B1B5FF-36EB-8643-81FF-92EF915D446D}" type="pres">
      <dgm:prSet presAssocID="{5CC98137-675D-0048-A134-5B3E30CAC660}" presName="node" presStyleLbl="node1" presStyleIdx="3" presStyleCnt="8">
        <dgm:presLayoutVars>
          <dgm:bulletEnabled val="1"/>
        </dgm:presLayoutVars>
      </dgm:prSet>
      <dgm:spPr/>
    </dgm:pt>
    <dgm:pt modelId="{01AFEA91-1E74-BF40-A66B-6BB7E0F47FA9}" type="pres">
      <dgm:prSet presAssocID="{B6EE9946-62FE-DB4F-B989-6FF08F407391}" presName="sibTrans" presStyleLbl="sibTrans2D1" presStyleIdx="3" presStyleCnt="8"/>
      <dgm:spPr/>
    </dgm:pt>
    <dgm:pt modelId="{324F58E9-6593-584F-AE75-41E3843041FC}" type="pres">
      <dgm:prSet presAssocID="{B6EE9946-62FE-DB4F-B989-6FF08F407391}" presName="connectorText" presStyleLbl="sibTrans2D1" presStyleIdx="3" presStyleCnt="8"/>
      <dgm:spPr/>
    </dgm:pt>
    <dgm:pt modelId="{9E6121AA-8441-5E47-AB7D-5796105D9327}" type="pres">
      <dgm:prSet presAssocID="{957D6EDD-DD1E-D74E-9F68-F15548D3181B}" presName="node" presStyleLbl="node1" presStyleIdx="4" presStyleCnt="8">
        <dgm:presLayoutVars>
          <dgm:bulletEnabled val="1"/>
        </dgm:presLayoutVars>
      </dgm:prSet>
      <dgm:spPr/>
    </dgm:pt>
    <dgm:pt modelId="{08122AFC-5AE6-C64A-89E9-28B6CF77E3EB}" type="pres">
      <dgm:prSet presAssocID="{E029D0C5-AEE3-1440-BEAA-52CC75A4761E}" presName="sibTrans" presStyleLbl="sibTrans2D1" presStyleIdx="4" presStyleCnt="8"/>
      <dgm:spPr/>
    </dgm:pt>
    <dgm:pt modelId="{E12D7CC1-543A-9249-BB2E-4E0826DDDA85}" type="pres">
      <dgm:prSet presAssocID="{E029D0C5-AEE3-1440-BEAA-52CC75A4761E}" presName="connectorText" presStyleLbl="sibTrans2D1" presStyleIdx="4" presStyleCnt="8"/>
      <dgm:spPr/>
    </dgm:pt>
    <dgm:pt modelId="{53F626B7-D92E-0643-AC83-83080818ECBA}" type="pres">
      <dgm:prSet presAssocID="{D015B958-41D0-7742-A868-DB3ACD3C2B35}" presName="node" presStyleLbl="node1" presStyleIdx="5" presStyleCnt="8">
        <dgm:presLayoutVars>
          <dgm:bulletEnabled val="1"/>
        </dgm:presLayoutVars>
      </dgm:prSet>
      <dgm:spPr/>
    </dgm:pt>
    <dgm:pt modelId="{228488C8-037A-D94E-92B5-34E70838C280}" type="pres">
      <dgm:prSet presAssocID="{B8A6DBC3-B1DD-2E45-8DE4-55FF049E78F5}" presName="sibTrans" presStyleLbl="sibTrans2D1" presStyleIdx="5" presStyleCnt="8"/>
      <dgm:spPr/>
    </dgm:pt>
    <dgm:pt modelId="{C18CCA0E-1A46-5B4E-81DD-2A8FD05D9194}" type="pres">
      <dgm:prSet presAssocID="{B8A6DBC3-B1DD-2E45-8DE4-55FF049E78F5}" presName="connectorText" presStyleLbl="sibTrans2D1" presStyleIdx="5" presStyleCnt="8"/>
      <dgm:spPr/>
    </dgm:pt>
    <dgm:pt modelId="{6C902313-0FEE-4746-BEF7-EC9307477E5C}" type="pres">
      <dgm:prSet presAssocID="{6F1F1E4C-D91F-B94E-ABAB-2F8D9C16AF10}" presName="node" presStyleLbl="node1" presStyleIdx="6" presStyleCnt="8">
        <dgm:presLayoutVars>
          <dgm:bulletEnabled val="1"/>
        </dgm:presLayoutVars>
      </dgm:prSet>
      <dgm:spPr/>
    </dgm:pt>
    <dgm:pt modelId="{BB80AE9F-B8F8-274A-A0F6-99DBC912D463}" type="pres">
      <dgm:prSet presAssocID="{A172D92D-1887-A948-A832-CF43180DE5AE}" presName="sibTrans" presStyleLbl="sibTrans2D1" presStyleIdx="6" presStyleCnt="8"/>
      <dgm:spPr/>
    </dgm:pt>
    <dgm:pt modelId="{22DCD86E-0F27-DD4F-850C-4ACE0BDC50E9}" type="pres">
      <dgm:prSet presAssocID="{A172D92D-1887-A948-A832-CF43180DE5AE}" presName="connectorText" presStyleLbl="sibTrans2D1" presStyleIdx="6" presStyleCnt="8"/>
      <dgm:spPr/>
    </dgm:pt>
    <dgm:pt modelId="{086CF26A-9CE2-414F-A6D4-A94721B54AAD}" type="pres">
      <dgm:prSet presAssocID="{74E29F54-5041-F147-8A0F-642D6B6D828D}" presName="node" presStyleLbl="node1" presStyleIdx="7" presStyleCnt="8">
        <dgm:presLayoutVars>
          <dgm:bulletEnabled val="1"/>
        </dgm:presLayoutVars>
      </dgm:prSet>
      <dgm:spPr/>
    </dgm:pt>
    <dgm:pt modelId="{A32A8459-A8CF-004E-89A8-6A24AF71EF94}" type="pres">
      <dgm:prSet presAssocID="{CB72E7B2-04CA-964F-B42B-8C02CE3FBAE0}" presName="sibTrans" presStyleLbl="sibTrans2D1" presStyleIdx="7" presStyleCnt="8"/>
      <dgm:spPr/>
    </dgm:pt>
    <dgm:pt modelId="{DC5BD33B-33EC-6D41-8684-F82AD5FA24D7}" type="pres">
      <dgm:prSet presAssocID="{CB72E7B2-04CA-964F-B42B-8C02CE3FBAE0}" presName="connectorText" presStyleLbl="sibTrans2D1" presStyleIdx="7" presStyleCnt="8"/>
      <dgm:spPr/>
    </dgm:pt>
  </dgm:ptLst>
  <dgm:cxnLst>
    <dgm:cxn modelId="{C108A204-A664-AE46-85B6-586C50076B1A}" srcId="{84E7D797-1DC0-2C49-9709-D1AB61CD268E}" destId="{75BEAF42-329C-C946-90A5-27E4D359673B}" srcOrd="1" destOrd="0" parTransId="{35EFA444-08D2-8549-B2B4-FFA46DB256E6}" sibTransId="{59617976-39F6-7E43-8640-29D501D2E6F1}"/>
    <dgm:cxn modelId="{2AF9ED14-8688-964C-804B-49A12B8BE3C6}" type="presOf" srcId="{D015B958-41D0-7742-A868-DB3ACD3C2B35}" destId="{53F626B7-D92E-0643-AC83-83080818ECBA}" srcOrd="0" destOrd="0" presId="urn:microsoft.com/office/officeart/2005/8/layout/cycle2"/>
    <dgm:cxn modelId="{76015416-5B70-ED45-B81C-B9E19ED93E6D}" srcId="{84E7D797-1DC0-2C49-9709-D1AB61CD268E}" destId="{53583FB0-1577-5645-A750-9BDE8D2D730E}" srcOrd="0" destOrd="0" parTransId="{98B7C0F9-73F2-B94D-81A7-27058436A56D}" sibTransId="{5E307514-78DD-D94F-AAAA-B4D601681C37}"/>
    <dgm:cxn modelId="{A63C8118-ABF8-CF41-B6BD-0A00913F3871}" type="presOf" srcId="{CB72E7B2-04CA-964F-B42B-8C02CE3FBAE0}" destId="{DC5BD33B-33EC-6D41-8684-F82AD5FA24D7}" srcOrd="1" destOrd="0" presId="urn:microsoft.com/office/officeart/2005/8/layout/cycle2"/>
    <dgm:cxn modelId="{652E8918-5EC9-8242-A5EC-18C9BC5E868F}" type="presOf" srcId="{5CC98137-675D-0048-A134-5B3E30CAC660}" destId="{64B1B5FF-36EB-8643-81FF-92EF915D446D}" srcOrd="0" destOrd="0" presId="urn:microsoft.com/office/officeart/2005/8/layout/cycle2"/>
    <dgm:cxn modelId="{518F411A-3916-8C43-B3DB-0AA8E2BBFCD9}" type="presOf" srcId="{A172D92D-1887-A948-A832-CF43180DE5AE}" destId="{BB80AE9F-B8F8-274A-A0F6-99DBC912D463}" srcOrd="0" destOrd="0" presId="urn:microsoft.com/office/officeart/2005/8/layout/cycle2"/>
    <dgm:cxn modelId="{66CA011F-84B7-5049-A8F4-6D72441EAB77}" srcId="{84E7D797-1DC0-2C49-9709-D1AB61CD268E}" destId="{74E29F54-5041-F147-8A0F-642D6B6D828D}" srcOrd="7" destOrd="0" parTransId="{1C86F3A9-BF50-384B-AF6A-564507527F23}" sibTransId="{CB72E7B2-04CA-964F-B42B-8C02CE3FBAE0}"/>
    <dgm:cxn modelId="{B9A7D21F-F2C0-584F-AEAF-010E0BAA9883}" type="presOf" srcId="{B8A6DBC3-B1DD-2E45-8DE4-55FF049E78F5}" destId="{228488C8-037A-D94E-92B5-34E70838C280}" srcOrd="0" destOrd="0" presId="urn:microsoft.com/office/officeart/2005/8/layout/cycle2"/>
    <dgm:cxn modelId="{34A6DA20-19EB-2D42-A05B-EB73E5F9F088}" srcId="{84E7D797-1DC0-2C49-9709-D1AB61CD268E}" destId="{957D6EDD-DD1E-D74E-9F68-F15548D3181B}" srcOrd="4" destOrd="0" parTransId="{0AAD3964-3261-4C49-901C-685B897AD006}" sibTransId="{E029D0C5-AEE3-1440-BEAA-52CC75A4761E}"/>
    <dgm:cxn modelId="{761E1824-1A75-9447-845F-29D3FD4B9C21}" type="presOf" srcId="{59617976-39F6-7E43-8640-29D501D2E6F1}" destId="{0A686230-60D9-6D4E-8534-621A1E596C29}" srcOrd="1" destOrd="0" presId="urn:microsoft.com/office/officeart/2005/8/layout/cycle2"/>
    <dgm:cxn modelId="{8E43F234-7797-D143-AF85-C1B0E02A3143}" type="presOf" srcId="{59617976-39F6-7E43-8640-29D501D2E6F1}" destId="{DBDC297B-BE9A-6D48-9B70-148FAA183F6C}" srcOrd="0" destOrd="0" presId="urn:microsoft.com/office/officeart/2005/8/layout/cycle2"/>
    <dgm:cxn modelId="{78175735-3C2A-9A49-968C-785F53A6C60D}" type="presOf" srcId="{5D511975-2DB6-A843-91F5-ECB02AFCA6B9}" destId="{5A24C542-3728-6A4D-B36E-A10FAB642DC4}" srcOrd="0" destOrd="0" presId="urn:microsoft.com/office/officeart/2005/8/layout/cycle2"/>
    <dgm:cxn modelId="{C3994236-B303-5E48-8D5C-7DA941853CE9}" type="presOf" srcId="{84E7D797-1DC0-2C49-9709-D1AB61CD268E}" destId="{458B8784-50DB-344C-BF50-473D23856D04}" srcOrd="0" destOrd="0" presId="urn:microsoft.com/office/officeart/2005/8/layout/cycle2"/>
    <dgm:cxn modelId="{DAC12C38-6330-B942-9A04-9040BF138FFD}" type="presOf" srcId="{5E307514-78DD-D94F-AAAA-B4D601681C37}" destId="{6D2B5F0B-F895-104C-815B-9BBD3FDEB4E2}" srcOrd="0" destOrd="0" presId="urn:microsoft.com/office/officeart/2005/8/layout/cycle2"/>
    <dgm:cxn modelId="{FA88B138-4C42-2047-A2AB-6230D02DA784}" srcId="{84E7D797-1DC0-2C49-9709-D1AB61CD268E}" destId="{6F1F1E4C-D91F-B94E-ABAB-2F8D9C16AF10}" srcOrd="6" destOrd="0" parTransId="{90E45F99-2EE4-5748-BF8D-F6E31ADA9DB4}" sibTransId="{A172D92D-1887-A948-A832-CF43180DE5AE}"/>
    <dgm:cxn modelId="{8CEED958-294C-A246-A133-A41C70260AEB}" type="presOf" srcId="{5E307514-78DD-D94F-AAAA-B4D601681C37}" destId="{60DDA120-E53C-3147-9F69-6A831DF244D8}" srcOrd="1" destOrd="0" presId="urn:microsoft.com/office/officeart/2005/8/layout/cycle2"/>
    <dgm:cxn modelId="{97042E6D-0AFD-1140-8BAA-3A2E8D30BDED}" type="presOf" srcId="{A172D92D-1887-A948-A832-CF43180DE5AE}" destId="{22DCD86E-0F27-DD4F-850C-4ACE0BDC50E9}" srcOrd="1" destOrd="0" presId="urn:microsoft.com/office/officeart/2005/8/layout/cycle2"/>
    <dgm:cxn modelId="{01F64B6D-0EEE-4E46-AC13-9CA49D981FDD}" type="presOf" srcId="{B8A6DBC3-B1DD-2E45-8DE4-55FF049E78F5}" destId="{C18CCA0E-1A46-5B4E-81DD-2A8FD05D9194}" srcOrd="1" destOrd="0" presId="urn:microsoft.com/office/officeart/2005/8/layout/cycle2"/>
    <dgm:cxn modelId="{49DBE575-487E-5B44-A403-3B0B2363F70A}" type="presOf" srcId="{B6EE9946-62FE-DB4F-B989-6FF08F407391}" destId="{01AFEA91-1E74-BF40-A66B-6BB7E0F47FA9}" srcOrd="0" destOrd="0" presId="urn:microsoft.com/office/officeart/2005/8/layout/cycle2"/>
    <dgm:cxn modelId="{24A6B076-097F-7345-A9AC-5C4A9C285546}" type="presOf" srcId="{957D6EDD-DD1E-D74E-9F68-F15548D3181B}" destId="{9E6121AA-8441-5E47-AB7D-5796105D9327}" srcOrd="0" destOrd="0" presId="urn:microsoft.com/office/officeart/2005/8/layout/cycle2"/>
    <dgm:cxn modelId="{A2D61582-CE35-9842-81EC-9962DD0364B4}" type="presOf" srcId="{3FFB1C50-6554-484A-B1B6-5010BAAB9838}" destId="{EC1336E5-CF81-C14B-B6B1-32B52D6A9AE3}" srcOrd="0" destOrd="0" presId="urn:microsoft.com/office/officeart/2005/8/layout/cycle2"/>
    <dgm:cxn modelId="{B978C689-E1E4-9240-A252-2667510E8B87}" type="presOf" srcId="{74E29F54-5041-F147-8A0F-642D6B6D828D}" destId="{086CF26A-9CE2-414F-A6D4-A94721B54AAD}" srcOrd="0" destOrd="0" presId="urn:microsoft.com/office/officeart/2005/8/layout/cycle2"/>
    <dgm:cxn modelId="{0A04EC95-12F8-8A40-9CB9-E05DF1C67971}" type="presOf" srcId="{5D511975-2DB6-A843-91F5-ECB02AFCA6B9}" destId="{580D16B1-FCE9-CF45-A134-DC1080B98819}" srcOrd="1" destOrd="0" presId="urn:microsoft.com/office/officeart/2005/8/layout/cycle2"/>
    <dgm:cxn modelId="{EB4B589D-719C-7141-A9FC-2E507DDAD725}" type="presOf" srcId="{75BEAF42-329C-C946-90A5-27E4D359673B}" destId="{9072876B-381D-5D47-B317-81F617E43235}" srcOrd="0" destOrd="0" presId="urn:microsoft.com/office/officeart/2005/8/layout/cycle2"/>
    <dgm:cxn modelId="{02875EA1-79FB-2A4A-B54E-A5C35EE241CF}" type="presOf" srcId="{B6EE9946-62FE-DB4F-B989-6FF08F407391}" destId="{324F58E9-6593-584F-AE75-41E3843041FC}" srcOrd="1" destOrd="0" presId="urn:microsoft.com/office/officeart/2005/8/layout/cycle2"/>
    <dgm:cxn modelId="{1294F3AA-5DEC-5F4E-A35B-2F876E56E9CF}" type="presOf" srcId="{6F1F1E4C-D91F-B94E-ABAB-2F8D9C16AF10}" destId="{6C902313-0FEE-4746-BEF7-EC9307477E5C}" srcOrd="0" destOrd="0" presId="urn:microsoft.com/office/officeart/2005/8/layout/cycle2"/>
    <dgm:cxn modelId="{B9407BB6-E091-7543-BBFC-3356BB8D9076}" type="presOf" srcId="{E029D0C5-AEE3-1440-BEAA-52CC75A4761E}" destId="{08122AFC-5AE6-C64A-89E9-28B6CF77E3EB}" srcOrd="0" destOrd="0" presId="urn:microsoft.com/office/officeart/2005/8/layout/cycle2"/>
    <dgm:cxn modelId="{36548FC7-5A06-F64F-B357-094D35456E16}" srcId="{84E7D797-1DC0-2C49-9709-D1AB61CD268E}" destId="{D015B958-41D0-7742-A868-DB3ACD3C2B35}" srcOrd="5" destOrd="0" parTransId="{EE8828F7-7845-E448-878F-EB5BCA06E3B2}" sibTransId="{B8A6DBC3-B1DD-2E45-8DE4-55FF049E78F5}"/>
    <dgm:cxn modelId="{AD9043D5-A038-F54A-BBAF-86F6DA7398A3}" type="presOf" srcId="{53583FB0-1577-5645-A750-9BDE8D2D730E}" destId="{FBF07475-6BF8-8E48-AD50-3E12B0BAA3C9}" srcOrd="0" destOrd="0" presId="urn:microsoft.com/office/officeart/2005/8/layout/cycle2"/>
    <dgm:cxn modelId="{292280D9-3F55-B041-986D-2943B50D4460}" srcId="{84E7D797-1DC0-2C49-9709-D1AB61CD268E}" destId="{3FFB1C50-6554-484A-B1B6-5010BAAB9838}" srcOrd="2" destOrd="0" parTransId="{9918C48D-9D61-764D-97C0-127B7371DDA2}" sibTransId="{5D511975-2DB6-A843-91F5-ECB02AFCA6B9}"/>
    <dgm:cxn modelId="{3682A3DB-4495-9342-8806-D4D8E64BA301}" type="presOf" srcId="{E029D0C5-AEE3-1440-BEAA-52CC75A4761E}" destId="{E12D7CC1-543A-9249-BB2E-4E0826DDDA85}" srcOrd="1" destOrd="0" presId="urn:microsoft.com/office/officeart/2005/8/layout/cycle2"/>
    <dgm:cxn modelId="{11F133F2-8D85-194B-997F-22B3AD35EF37}" srcId="{84E7D797-1DC0-2C49-9709-D1AB61CD268E}" destId="{5CC98137-675D-0048-A134-5B3E30CAC660}" srcOrd="3" destOrd="0" parTransId="{6D0D6A15-C1E0-4642-ADEA-2BEDC9B39DC1}" sibTransId="{B6EE9946-62FE-DB4F-B989-6FF08F407391}"/>
    <dgm:cxn modelId="{C072AAF5-7FB7-BF4D-B7B3-337AA5797D33}" type="presOf" srcId="{CB72E7B2-04CA-964F-B42B-8C02CE3FBAE0}" destId="{A32A8459-A8CF-004E-89A8-6A24AF71EF94}" srcOrd="0" destOrd="0" presId="urn:microsoft.com/office/officeart/2005/8/layout/cycle2"/>
    <dgm:cxn modelId="{83EAA90B-5A7D-4946-85EC-2699032D8A28}" type="presParOf" srcId="{458B8784-50DB-344C-BF50-473D23856D04}" destId="{FBF07475-6BF8-8E48-AD50-3E12B0BAA3C9}" srcOrd="0" destOrd="0" presId="urn:microsoft.com/office/officeart/2005/8/layout/cycle2"/>
    <dgm:cxn modelId="{5532218E-423F-4B40-BBA7-DEDF4B11F2F9}" type="presParOf" srcId="{458B8784-50DB-344C-BF50-473D23856D04}" destId="{6D2B5F0B-F895-104C-815B-9BBD3FDEB4E2}" srcOrd="1" destOrd="0" presId="urn:microsoft.com/office/officeart/2005/8/layout/cycle2"/>
    <dgm:cxn modelId="{C7191B39-575F-F94D-91C2-309DCA0C4A2F}" type="presParOf" srcId="{6D2B5F0B-F895-104C-815B-9BBD3FDEB4E2}" destId="{60DDA120-E53C-3147-9F69-6A831DF244D8}" srcOrd="0" destOrd="0" presId="urn:microsoft.com/office/officeart/2005/8/layout/cycle2"/>
    <dgm:cxn modelId="{6E81575B-A8BC-7F47-ABAE-C617558EB4C8}" type="presParOf" srcId="{458B8784-50DB-344C-BF50-473D23856D04}" destId="{9072876B-381D-5D47-B317-81F617E43235}" srcOrd="2" destOrd="0" presId="urn:microsoft.com/office/officeart/2005/8/layout/cycle2"/>
    <dgm:cxn modelId="{DDB6FEBC-2E90-504B-B0FF-702EAA5AEBA7}" type="presParOf" srcId="{458B8784-50DB-344C-BF50-473D23856D04}" destId="{DBDC297B-BE9A-6D48-9B70-148FAA183F6C}" srcOrd="3" destOrd="0" presId="urn:microsoft.com/office/officeart/2005/8/layout/cycle2"/>
    <dgm:cxn modelId="{0AE541D1-B084-004D-A593-35C9FD220A07}" type="presParOf" srcId="{DBDC297B-BE9A-6D48-9B70-148FAA183F6C}" destId="{0A686230-60D9-6D4E-8534-621A1E596C29}" srcOrd="0" destOrd="0" presId="urn:microsoft.com/office/officeart/2005/8/layout/cycle2"/>
    <dgm:cxn modelId="{18AE5E76-3C30-8A43-B598-00ED6B5B1DF2}" type="presParOf" srcId="{458B8784-50DB-344C-BF50-473D23856D04}" destId="{EC1336E5-CF81-C14B-B6B1-32B52D6A9AE3}" srcOrd="4" destOrd="0" presId="urn:microsoft.com/office/officeart/2005/8/layout/cycle2"/>
    <dgm:cxn modelId="{8640074F-CA04-FD4D-AAD4-B373F1A466CB}" type="presParOf" srcId="{458B8784-50DB-344C-BF50-473D23856D04}" destId="{5A24C542-3728-6A4D-B36E-A10FAB642DC4}" srcOrd="5" destOrd="0" presId="urn:microsoft.com/office/officeart/2005/8/layout/cycle2"/>
    <dgm:cxn modelId="{F7E076CA-F5F8-5C49-ABD5-232FDF179A32}" type="presParOf" srcId="{5A24C542-3728-6A4D-B36E-A10FAB642DC4}" destId="{580D16B1-FCE9-CF45-A134-DC1080B98819}" srcOrd="0" destOrd="0" presId="urn:microsoft.com/office/officeart/2005/8/layout/cycle2"/>
    <dgm:cxn modelId="{27D3B56E-794A-5749-BDE3-1F460E072025}" type="presParOf" srcId="{458B8784-50DB-344C-BF50-473D23856D04}" destId="{64B1B5FF-36EB-8643-81FF-92EF915D446D}" srcOrd="6" destOrd="0" presId="urn:microsoft.com/office/officeart/2005/8/layout/cycle2"/>
    <dgm:cxn modelId="{15AADC23-678D-C141-A817-80176C444365}" type="presParOf" srcId="{458B8784-50DB-344C-BF50-473D23856D04}" destId="{01AFEA91-1E74-BF40-A66B-6BB7E0F47FA9}" srcOrd="7" destOrd="0" presId="urn:microsoft.com/office/officeart/2005/8/layout/cycle2"/>
    <dgm:cxn modelId="{A6AEC3BD-9E55-1041-9F5F-EA99F9D252BE}" type="presParOf" srcId="{01AFEA91-1E74-BF40-A66B-6BB7E0F47FA9}" destId="{324F58E9-6593-584F-AE75-41E3843041FC}" srcOrd="0" destOrd="0" presId="urn:microsoft.com/office/officeart/2005/8/layout/cycle2"/>
    <dgm:cxn modelId="{C1787B8F-BDEE-764D-A6EA-F25DA37F9E43}" type="presParOf" srcId="{458B8784-50DB-344C-BF50-473D23856D04}" destId="{9E6121AA-8441-5E47-AB7D-5796105D9327}" srcOrd="8" destOrd="0" presId="urn:microsoft.com/office/officeart/2005/8/layout/cycle2"/>
    <dgm:cxn modelId="{0BD2CF07-FD29-7D4D-A383-2CFA5A4613A5}" type="presParOf" srcId="{458B8784-50DB-344C-BF50-473D23856D04}" destId="{08122AFC-5AE6-C64A-89E9-28B6CF77E3EB}" srcOrd="9" destOrd="0" presId="urn:microsoft.com/office/officeart/2005/8/layout/cycle2"/>
    <dgm:cxn modelId="{C91B57D3-876E-224A-824D-D31D67E0A0F7}" type="presParOf" srcId="{08122AFC-5AE6-C64A-89E9-28B6CF77E3EB}" destId="{E12D7CC1-543A-9249-BB2E-4E0826DDDA85}" srcOrd="0" destOrd="0" presId="urn:microsoft.com/office/officeart/2005/8/layout/cycle2"/>
    <dgm:cxn modelId="{023A11CC-F642-D34A-A16F-A46012F388C7}" type="presParOf" srcId="{458B8784-50DB-344C-BF50-473D23856D04}" destId="{53F626B7-D92E-0643-AC83-83080818ECBA}" srcOrd="10" destOrd="0" presId="urn:microsoft.com/office/officeart/2005/8/layout/cycle2"/>
    <dgm:cxn modelId="{37DAEC4D-E5EB-814F-90C1-7DADB5293EFA}" type="presParOf" srcId="{458B8784-50DB-344C-BF50-473D23856D04}" destId="{228488C8-037A-D94E-92B5-34E70838C280}" srcOrd="11" destOrd="0" presId="urn:microsoft.com/office/officeart/2005/8/layout/cycle2"/>
    <dgm:cxn modelId="{012F5D16-5EBE-5D42-9DDA-024955D3415F}" type="presParOf" srcId="{228488C8-037A-D94E-92B5-34E70838C280}" destId="{C18CCA0E-1A46-5B4E-81DD-2A8FD05D9194}" srcOrd="0" destOrd="0" presId="urn:microsoft.com/office/officeart/2005/8/layout/cycle2"/>
    <dgm:cxn modelId="{9729DA1B-21E8-A749-AE9C-AD58776FCD66}" type="presParOf" srcId="{458B8784-50DB-344C-BF50-473D23856D04}" destId="{6C902313-0FEE-4746-BEF7-EC9307477E5C}" srcOrd="12" destOrd="0" presId="urn:microsoft.com/office/officeart/2005/8/layout/cycle2"/>
    <dgm:cxn modelId="{53531391-4F32-974E-9B15-62E2C2910930}" type="presParOf" srcId="{458B8784-50DB-344C-BF50-473D23856D04}" destId="{BB80AE9F-B8F8-274A-A0F6-99DBC912D463}" srcOrd="13" destOrd="0" presId="urn:microsoft.com/office/officeart/2005/8/layout/cycle2"/>
    <dgm:cxn modelId="{3ACECD07-060E-EB4B-87FF-06AF4003E2F4}" type="presParOf" srcId="{BB80AE9F-B8F8-274A-A0F6-99DBC912D463}" destId="{22DCD86E-0F27-DD4F-850C-4ACE0BDC50E9}" srcOrd="0" destOrd="0" presId="urn:microsoft.com/office/officeart/2005/8/layout/cycle2"/>
    <dgm:cxn modelId="{768DCFAB-6003-E44C-AF00-4BF8BF0F9E46}" type="presParOf" srcId="{458B8784-50DB-344C-BF50-473D23856D04}" destId="{086CF26A-9CE2-414F-A6D4-A94721B54AAD}" srcOrd="14" destOrd="0" presId="urn:microsoft.com/office/officeart/2005/8/layout/cycle2"/>
    <dgm:cxn modelId="{6E03DC2C-4C53-F843-870D-5AF5D9D8CB5E}" type="presParOf" srcId="{458B8784-50DB-344C-BF50-473D23856D04}" destId="{A32A8459-A8CF-004E-89A8-6A24AF71EF94}" srcOrd="15" destOrd="0" presId="urn:microsoft.com/office/officeart/2005/8/layout/cycle2"/>
    <dgm:cxn modelId="{C4947D8E-8AB2-2E47-9088-BB36FBBCC6C4}" type="presParOf" srcId="{A32A8459-A8CF-004E-89A8-6A24AF71EF94}" destId="{DC5BD33B-33EC-6D41-8684-F82AD5FA2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C7BE-65AA-2B4E-9651-3D05FC51DFFE}">
      <dsp:nvSpPr>
        <dsp:cNvPr id="0" name=""/>
        <dsp:cNvSpPr/>
      </dsp:nvSpPr>
      <dsp:spPr>
        <a:xfrm>
          <a:off x="0" y="139230"/>
          <a:ext cx="7661906" cy="774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649" tIns="124968" rIns="5946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Designing a security product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Invasive Attacks and Countermeasures</a:t>
          </a:r>
          <a:endParaRPr lang="en-US" sz="1800" kern="1200"/>
        </a:p>
      </dsp:txBody>
      <dsp:txXfrm>
        <a:off x="0" y="139230"/>
        <a:ext cx="7661906" cy="774899"/>
      </dsp:txXfrm>
    </dsp:sp>
    <dsp:sp modelId="{9255B531-1C87-7140-8273-51AFA471D031}">
      <dsp:nvSpPr>
        <dsp:cNvPr id="0" name=""/>
        <dsp:cNvSpPr/>
      </dsp:nvSpPr>
      <dsp:spPr>
        <a:xfrm>
          <a:off x="383095" y="5067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Past: from 90’s ... Before Kocher ..</a:t>
          </a:r>
          <a:endParaRPr lang="en-US" sz="1800" kern="1200"/>
        </a:p>
      </dsp:txBody>
      <dsp:txXfrm>
        <a:off x="391741" y="59316"/>
        <a:ext cx="5346042" cy="159828"/>
      </dsp:txXfrm>
    </dsp:sp>
    <dsp:sp modelId="{EAE705DB-FA57-0740-A393-EDF0AA4AAF68}">
      <dsp:nvSpPr>
        <dsp:cNvPr id="0" name=""/>
        <dsp:cNvSpPr/>
      </dsp:nvSpPr>
      <dsp:spPr>
        <a:xfrm>
          <a:off x="0" y="1035090"/>
          <a:ext cx="7661906" cy="1285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294828"/>
              <a:satOff val="-3788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649" tIns="124968" rIns="5946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Simple Analysis, explanations, demos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Differential Analysis, DPA, CPA, demos on DES and AES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Countermeasures, High Order on Symmetric Algorithm and CMs: demo</a:t>
          </a:r>
          <a:endParaRPr lang="en-US" sz="1800" kern="1200"/>
        </a:p>
      </dsp:txBody>
      <dsp:txXfrm>
        <a:off x="0" y="1035090"/>
        <a:ext cx="7661906" cy="1285199"/>
      </dsp:txXfrm>
    </dsp:sp>
    <dsp:sp modelId="{1B530B2D-AB7A-9843-8CB3-494EA81E7ACA}">
      <dsp:nvSpPr>
        <dsp:cNvPr id="0" name=""/>
        <dsp:cNvSpPr/>
      </dsp:nvSpPr>
      <dsp:spPr>
        <a:xfrm>
          <a:off x="383095" y="94653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1294828"/>
                <a:satOff val="-3788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94828"/>
                <a:satOff val="-3788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94828"/>
                <a:satOff val="-3788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96’s: (well?)coming side-channel attacks</a:t>
          </a:r>
          <a:endParaRPr lang="en-US" sz="1800" kern="1200"/>
        </a:p>
      </dsp:txBody>
      <dsp:txXfrm>
        <a:off x="391741" y="955176"/>
        <a:ext cx="5346042" cy="159828"/>
      </dsp:txXfrm>
    </dsp:sp>
    <dsp:sp modelId="{7287910D-082C-E644-A5A2-DD26EFB9C84A}">
      <dsp:nvSpPr>
        <dsp:cNvPr id="0" name=""/>
        <dsp:cNvSpPr/>
      </dsp:nvSpPr>
      <dsp:spPr>
        <a:xfrm>
          <a:off x="0" y="2441250"/>
          <a:ext cx="7661906" cy="774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589656"/>
              <a:satOff val="-7576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649" tIns="124968" rIns="5946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Differential Analysis: demo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Countermeasures</a:t>
          </a:r>
          <a:endParaRPr lang="en-US" sz="1800" kern="1200"/>
        </a:p>
      </dsp:txBody>
      <dsp:txXfrm>
        <a:off x="0" y="2441250"/>
        <a:ext cx="7661906" cy="774899"/>
      </dsp:txXfrm>
    </dsp:sp>
    <dsp:sp modelId="{DE765EE0-2B1F-CA42-85C6-B0CF10A9F9D3}">
      <dsp:nvSpPr>
        <dsp:cNvPr id="0" name=""/>
        <dsp:cNvSpPr/>
      </dsp:nvSpPr>
      <dsp:spPr>
        <a:xfrm>
          <a:off x="383095" y="235269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2589656"/>
                <a:satOff val="-7576"/>
                <a:lumOff val="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589656"/>
                <a:satOff val="-7576"/>
                <a:lumOff val="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589656"/>
                <a:satOff val="-7576"/>
                <a:lumOff val="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Back to RSA</a:t>
          </a:r>
          <a:endParaRPr lang="en-US" sz="1800" kern="1200"/>
        </a:p>
      </dsp:txBody>
      <dsp:txXfrm>
        <a:off x="391741" y="2361336"/>
        <a:ext cx="5346042" cy="159828"/>
      </dsp:txXfrm>
    </dsp:sp>
    <dsp:sp modelId="{61AACFF2-8743-324F-A088-24F2194B89A7}">
      <dsp:nvSpPr>
        <dsp:cNvPr id="0" name=""/>
        <dsp:cNvSpPr/>
      </dsp:nvSpPr>
      <dsp:spPr>
        <a:xfrm>
          <a:off x="0" y="3337110"/>
          <a:ext cx="7661906" cy="491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884484"/>
              <a:satOff val="-11364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649" tIns="124968" rIns="5946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Demos on t test and reverse analysis</a:t>
          </a:r>
          <a:endParaRPr lang="en-US" sz="1800" kern="1200"/>
        </a:p>
      </dsp:txBody>
      <dsp:txXfrm>
        <a:off x="0" y="3337110"/>
        <a:ext cx="7661906" cy="491399"/>
      </dsp:txXfrm>
    </dsp:sp>
    <dsp:sp modelId="{3CFCF5E0-0455-A14C-9CA9-9FA7D816E54F}">
      <dsp:nvSpPr>
        <dsp:cNvPr id="0" name=""/>
        <dsp:cNvSpPr/>
      </dsp:nvSpPr>
      <dsp:spPr>
        <a:xfrm>
          <a:off x="383095" y="324855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3884484"/>
                <a:satOff val="-11364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884484"/>
                <a:satOff val="-11364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884484"/>
                <a:satOff val="-11364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Side-channel Methodology</a:t>
          </a:r>
          <a:endParaRPr lang="en-US" sz="1800" kern="1200"/>
        </a:p>
      </dsp:txBody>
      <dsp:txXfrm>
        <a:off x="391741" y="3257196"/>
        <a:ext cx="5346042" cy="159828"/>
      </dsp:txXfrm>
    </dsp:sp>
    <dsp:sp modelId="{0BCFEEF7-B85D-0846-B461-F4E4B856E850}">
      <dsp:nvSpPr>
        <dsp:cNvPr id="0" name=""/>
        <dsp:cNvSpPr/>
      </dsp:nvSpPr>
      <dsp:spPr>
        <a:xfrm>
          <a:off x="0" y="3949470"/>
          <a:ext cx="7661906" cy="8504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179312"/>
              <a:satOff val="-15151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649" tIns="124968" rIns="5946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 more ‘confidential’ science, open sources and CTF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Recent attacks </a:t>
          </a:r>
          <a:endParaRPr lang="en-US" sz="2000" kern="1200"/>
        </a:p>
      </dsp:txBody>
      <dsp:txXfrm>
        <a:off x="0" y="3949470"/>
        <a:ext cx="7661906" cy="850499"/>
      </dsp:txXfrm>
    </dsp:sp>
    <dsp:sp modelId="{4A9A5BCA-DC48-FF47-8B73-7BFDCEE4A7C7}">
      <dsp:nvSpPr>
        <dsp:cNvPr id="0" name=""/>
        <dsp:cNvSpPr/>
      </dsp:nvSpPr>
      <dsp:spPr>
        <a:xfrm>
          <a:off x="383095" y="386091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5179312"/>
                <a:satOff val="-15151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179312"/>
                <a:satOff val="-15151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179312"/>
                <a:satOff val="-15151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Nowadays</a:t>
          </a:r>
          <a:endParaRPr lang="en-US" sz="1800" kern="1200"/>
        </a:p>
      </dsp:txBody>
      <dsp:txXfrm>
        <a:off x="391741" y="3869556"/>
        <a:ext cx="5346042" cy="159828"/>
      </dsp:txXfrm>
    </dsp:sp>
    <dsp:sp modelId="{ADAFCB6D-95E3-384E-B9AF-6592E1A760F3}">
      <dsp:nvSpPr>
        <dsp:cNvPr id="0" name=""/>
        <dsp:cNvSpPr/>
      </dsp:nvSpPr>
      <dsp:spPr>
        <a:xfrm>
          <a:off x="0" y="4920930"/>
          <a:ext cx="7661906" cy="151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474139"/>
              <a:satOff val="-18939"/>
              <a:lumOff val="9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E86AF-10BA-064F-8EF2-32C1580108EC}">
      <dsp:nvSpPr>
        <dsp:cNvPr id="0" name=""/>
        <dsp:cNvSpPr/>
      </dsp:nvSpPr>
      <dsp:spPr>
        <a:xfrm>
          <a:off x="383095" y="483237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6474139"/>
                <a:satOff val="-18939"/>
                <a:lumOff val="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474139"/>
                <a:satOff val="-18939"/>
                <a:lumOff val="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474139"/>
                <a:satOff val="-18939"/>
                <a:lumOff val="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Post Quantum Cryptography</a:t>
          </a:r>
          <a:endParaRPr lang="en-US" sz="1800" kern="1200"/>
        </a:p>
      </dsp:txBody>
      <dsp:txXfrm>
        <a:off x="391741" y="4841016"/>
        <a:ext cx="5346042" cy="159828"/>
      </dsp:txXfrm>
    </dsp:sp>
    <dsp:sp modelId="{02E471FF-0F81-E24F-9A34-3FBBE79A711D}">
      <dsp:nvSpPr>
        <dsp:cNvPr id="0" name=""/>
        <dsp:cNvSpPr/>
      </dsp:nvSpPr>
      <dsp:spPr>
        <a:xfrm>
          <a:off x="0" y="5193090"/>
          <a:ext cx="7661906" cy="151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768967"/>
              <a:satOff val="-22727"/>
              <a:lumOff val="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050BD-80E8-8640-966E-9741AEAE12DF}">
      <dsp:nvSpPr>
        <dsp:cNvPr id="0" name=""/>
        <dsp:cNvSpPr/>
      </dsp:nvSpPr>
      <dsp:spPr>
        <a:xfrm>
          <a:off x="383095" y="5104530"/>
          <a:ext cx="5363334" cy="177120"/>
        </a:xfrm>
        <a:prstGeom prst="roundRect">
          <a:avLst/>
        </a:prstGeom>
        <a:gradFill rotWithShape="0">
          <a:gsLst>
            <a:gs pos="0">
              <a:schemeClr val="accent2">
                <a:hueOff val="-7768967"/>
                <a:satOff val="-22727"/>
                <a:lumOff val="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768967"/>
                <a:satOff val="-22727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768967"/>
                <a:satOff val="-22727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2721" tIns="0" rIns="20272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Standard and attack ratings in the industry</a:t>
          </a:r>
          <a:endParaRPr lang="en-US" sz="1800" kern="1200"/>
        </a:p>
      </dsp:txBody>
      <dsp:txXfrm>
        <a:off x="391741" y="5113176"/>
        <a:ext cx="5346042" cy="159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482C3-269E-C24C-AB57-4B24D9419BF3}">
      <dsp:nvSpPr>
        <dsp:cNvPr id="0" name=""/>
        <dsp:cNvSpPr/>
      </dsp:nvSpPr>
      <dsp:spPr>
        <a:xfrm>
          <a:off x="0" y="282104"/>
          <a:ext cx="6692813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7" tIns="374904" rIns="519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Full metal on top of the shield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Embed active lines interconnected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Touch or Cut a line and you will be detected by the shield sensors connected to the active lines</a:t>
          </a:r>
        </a:p>
      </dsp:txBody>
      <dsp:txXfrm>
        <a:off x="0" y="282104"/>
        <a:ext cx="6692813" cy="1530900"/>
      </dsp:txXfrm>
    </dsp:sp>
    <dsp:sp modelId="{26A334F0-D110-1F4B-9DD2-4B69D54B4F57}">
      <dsp:nvSpPr>
        <dsp:cNvPr id="0" name=""/>
        <dsp:cNvSpPr/>
      </dsp:nvSpPr>
      <dsp:spPr>
        <a:xfrm>
          <a:off x="334640" y="16424"/>
          <a:ext cx="4684969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Active Shield/Mesh </a:t>
          </a:r>
          <a:r>
            <a:rPr lang="en-US" sz="1800" i="1" kern="1200"/>
            <a:t>(efficient)</a:t>
          </a:r>
          <a:endParaRPr lang="en-US" sz="1800" kern="1200"/>
        </a:p>
      </dsp:txBody>
      <dsp:txXfrm>
        <a:off x="360579" y="42363"/>
        <a:ext cx="4633091" cy="479482"/>
      </dsp:txXfrm>
    </dsp:sp>
    <dsp:sp modelId="{CF82ADD7-E864-4340-A640-AFE6B25F8EC3}">
      <dsp:nvSpPr>
        <dsp:cNvPr id="0" name=""/>
        <dsp:cNvSpPr/>
      </dsp:nvSpPr>
      <dsp:spPr>
        <a:xfrm>
          <a:off x="0" y="2175884"/>
          <a:ext cx="6692813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884484"/>
              <a:satOff val="-11364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7" tIns="374904" rIns="519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place sensitive buses, registers (data or configuration) in area difficult to access to a probe </a:t>
          </a:r>
        </a:p>
      </dsp:txBody>
      <dsp:txXfrm>
        <a:off x="0" y="2175884"/>
        <a:ext cx="6692813" cy="992250"/>
      </dsp:txXfrm>
    </dsp:sp>
    <dsp:sp modelId="{E7D203F0-2E6D-B045-A725-F0C6F2EB39A1}">
      <dsp:nvSpPr>
        <dsp:cNvPr id="0" name=""/>
        <dsp:cNvSpPr/>
      </dsp:nvSpPr>
      <dsp:spPr>
        <a:xfrm>
          <a:off x="334640" y="1910204"/>
          <a:ext cx="4684969" cy="531360"/>
        </a:xfrm>
        <a:prstGeom prst="roundRect">
          <a:avLst/>
        </a:prstGeom>
        <a:gradFill rotWithShape="0">
          <a:gsLst>
            <a:gs pos="0">
              <a:schemeClr val="accent2">
                <a:hueOff val="-3884484"/>
                <a:satOff val="-11364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884484"/>
                <a:satOff val="-11364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884484"/>
                <a:satOff val="-11364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 a Clever Designer</a:t>
          </a:r>
        </a:p>
      </dsp:txBody>
      <dsp:txXfrm>
        <a:off x="360579" y="1936143"/>
        <a:ext cx="4633091" cy="479482"/>
      </dsp:txXfrm>
    </dsp:sp>
    <dsp:sp modelId="{0F7D872C-D652-384B-AED8-53A99E66A157}">
      <dsp:nvSpPr>
        <dsp:cNvPr id="0" name=""/>
        <dsp:cNvSpPr/>
      </dsp:nvSpPr>
      <dsp:spPr>
        <a:xfrm>
          <a:off x="0" y="3531015"/>
          <a:ext cx="6692813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768967"/>
              <a:satOff val="-22727"/>
              <a:lumOff val="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7" tIns="374904" rIns="519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With more and more efforts FIB can counterfeit most of the protection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Matter of time and money and techno used</a:t>
          </a:r>
        </a:p>
      </dsp:txBody>
      <dsp:txXfrm>
        <a:off x="0" y="3531015"/>
        <a:ext cx="6692813" cy="1275750"/>
      </dsp:txXfrm>
    </dsp:sp>
    <dsp:sp modelId="{7D7FA804-6E84-2543-937D-8E1D6EB68ACF}">
      <dsp:nvSpPr>
        <dsp:cNvPr id="0" name=""/>
        <dsp:cNvSpPr/>
      </dsp:nvSpPr>
      <dsp:spPr>
        <a:xfrm>
          <a:off x="334640" y="3265335"/>
          <a:ext cx="4684969" cy="531360"/>
        </a:xfrm>
        <a:prstGeom prst="roundRect">
          <a:avLst/>
        </a:prstGeom>
        <a:gradFill rotWithShape="0">
          <a:gsLst>
            <a:gs pos="0">
              <a:schemeClr val="accent2">
                <a:hueOff val="-7768967"/>
                <a:satOff val="-22727"/>
                <a:lumOff val="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768967"/>
                <a:satOff val="-22727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768967"/>
                <a:satOff val="-22727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81" tIns="0" rIns="17708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Difficult</a:t>
          </a:r>
        </a:p>
      </dsp:txBody>
      <dsp:txXfrm>
        <a:off x="360579" y="3291274"/>
        <a:ext cx="4633091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60841-463B-4B17-A9FF-F6E322658B36}">
      <dsp:nvSpPr>
        <dsp:cNvPr id="0" name=""/>
        <dsp:cNvSpPr/>
      </dsp:nvSpPr>
      <dsp:spPr>
        <a:xfrm>
          <a:off x="1498929" y="990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33035-DFF8-41FD-BBFB-210274FD4DFB}">
      <dsp:nvSpPr>
        <dsp:cNvPr id="0" name=""/>
        <dsp:cNvSpPr/>
      </dsp:nvSpPr>
      <dsp:spPr>
        <a:xfrm>
          <a:off x="1711220" y="213281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D9917-92BC-4FB7-924F-789A7D334B4F}">
      <dsp:nvSpPr>
        <dsp:cNvPr id="0" name=""/>
        <dsp:cNvSpPr/>
      </dsp:nvSpPr>
      <dsp:spPr>
        <a:xfrm>
          <a:off x="1180493" y="1307396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Without clustering</a:t>
          </a:r>
          <a:endParaRPr lang="en-US" sz="1900" kern="1200"/>
        </a:p>
      </dsp:txBody>
      <dsp:txXfrm>
        <a:off x="1180493" y="1307396"/>
        <a:ext cx="1633007" cy="653203"/>
      </dsp:txXfrm>
    </dsp:sp>
    <dsp:sp modelId="{B75C13A7-CFC0-46FF-A184-48853D703516}">
      <dsp:nvSpPr>
        <dsp:cNvPr id="0" name=""/>
        <dsp:cNvSpPr/>
      </dsp:nvSpPr>
      <dsp:spPr>
        <a:xfrm>
          <a:off x="3417713" y="990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27C2A-1278-4A72-A748-33B4D6BC1C93}">
      <dsp:nvSpPr>
        <dsp:cNvPr id="0" name=""/>
        <dsp:cNvSpPr/>
      </dsp:nvSpPr>
      <dsp:spPr>
        <a:xfrm>
          <a:off x="3630004" y="213281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9DE62-2DD4-4AA5-B864-4FAB8249BCAA}">
      <dsp:nvSpPr>
        <dsp:cNvPr id="0" name=""/>
        <dsp:cNvSpPr/>
      </dsp:nvSpPr>
      <dsp:spPr>
        <a:xfrm>
          <a:off x="3099277" y="1307396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With clustering</a:t>
          </a:r>
          <a:endParaRPr lang="en-US" sz="1900" kern="1200"/>
        </a:p>
      </dsp:txBody>
      <dsp:txXfrm>
        <a:off x="3099277" y="1307396"/>
        <a:ext cx="1633007" cy="653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C13A7-CFC0-46FF-A184-48853D703516}">
      <dsp:nvSpPr>
        <dsp:cNvPr id="0" name=""/>
        <dsp:cNvSpPr/>
      </dsp:nvSpPr>
      <dsp:spPr>
        <a:xfrm>
          <a:off x="2458321" y="990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27C2A-1278-4A72-A748-33B4D6BC1C93}">
      <dsp:nvSpPr>
        <dsp:cNvPr id="0" name=""/>
        <dsp:cNvSpPr/>
      </dsp:nvSpPr>
      <dsp:spPr>
        <a:xfrm>
          <a:off x="2670612" y="213281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9DE62-2DD4-4AA5-B864-4FAB8249BCAA}">
      <dsp:nvSpPr>
        <dsp:cNvPr id="0" name=""/>
        <dsp:cNvSpPr/>
      </dsp:nvSpPr>
      <dsp:spPr>
        <a:xfrm>
          <a:off x="2139885" y="1307396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With clustering</a:t>
          </a:r>
          <a:endParaRPr lang="en-US" sz="1900" kern="1200"/>
        </a:p>
      </dsp:txBody>
      <dsp:txXfrm>
        <a:off x="2139885" y="1307396"/>
        <a:ext cx="1633007" cy="653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07475-6BF8-8E48-AD50-3E12B0BAA3C9}">
      <dsp:nvSpPr>
        <dsp:cNvPr id="0" name=""/>
        <dsp:cNvSpPr/>
      </dsp:nvSpPr>
      <dsp:spPr>
        <a:xfrm>
          <a:off x="3539153" y="388"/>
          <a:ext cx="1088663" cy="108866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Tests Plan</a:t>
          </a:r>
          <a:endParaRPr lang="en-GB" sz="1100" b="1" kern="1200"/>
        </a:p>
      </dsp:txBody>
      <dsp:txXfrm>
        <a:off x="3698584" y="159819"/>
        <a:ext cx="769801" cy="769801"/>
      </dsp:txXfrm>
    </dsp:sp>
    <dsp:sp modelId="{6D2B5F0B-F895-104C-815B-9BBD3FDEB4E2}">
      <dsp:nvSpPr>
        <dsp:cNvPr id="0" name=""/>
        <dsp:cNvSpPr/>
      </dsp:nvSpPr>
      <dsp:spPr>
        <a:xfrm rot="1350000">
          <a:off x="4686298" y="670605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689601" y="727487"/>
        <a:ext cx="202472" cy="220453"/>
      </dsp:txXfrm>
    </dsp:sp>
    <dsp:sp modelId="{9072876B-381D-5D47-B317-81F617E43235}">
      <dsp:nvSpPr>
        <dsp:cNvPr id="0" name=""/>
        <dsp:cNvSpPr/>
      </dsp:nvSpPr>
      <dsp:spPr>
        <a:xfrm>
          <a:off x="5049150" y="625849"/>
          <a:ext cx="1088663" cy="1088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Measure</a:t>
          </a:r>
          <a:endParaRPr lang="en-GB" sz="1100" b="1" kern="1200"/>
        </a:p>
      </dsp:txBody>
      <dsp:txXfrm>
        <a:off x="5208581" y="785280"/>
        <a:ext cx="769801" cy="769801"/>
      </dsp:txXfrm>
    </dsp:sp>
    <dsp:sp modelId="{DBDC297B-BE9A-6D48-9B70-148FAA183F6C}">
      <dsp:nvSpPr>
        <dsp:cNvPr id="0" name=""/>
        <dsp:cNvSpPr/>
      </dsp:nvSpPr>
      <dsp:spPr>
        <a:xfrm rot="4050000">
          <a:off x="5758457" y="1733905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785240" y="1767306"/>
        <a:ext cx="202472" cy="220453"/>
      </dsp:txXfrm>
    </dsp:sp>
    <dsp:sp modelId="{EC1336E5-CF81-C14B-B6B1-32B52D6A9AE3}">
      <dsp:nvSpPr>
        <dsp:cNvPr id="0" name=""/>
        <dsp:cNvSpPr/>
      </dsp:nvSpPr>
      <dsp:spPr>
        <a:xfrm>
          <a:off x="5674612" y="2135847"/>
          <a:ext cx="1088663" cy="1088663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Observe</a:t>
          </a:r>
          <a:endParaRPr lang="en-GB" sz="1100" b="1" kern="1200"/>
        </a:p>
      </dsp:txBody>
      <dsp:txXfrm>
        <a:off x="5834043" y="2295278"/>
        <a:ext cx="769801" cy="769801"/>
      </dsp:txXfrm>
    </dsp:sp>
    <dsp:sp modelId="{5A24C542-3728-6A4D-B36E-A10FAB642DC4}">
      <dsp:nvSpPr>
        <dsp:cNvPr id="0" name=""/>
        <dsp:cNvSpPr/>
      </dsp:nvSpPr>
      <dsp:spPr>
        <a:xfrm rot="6750000">
          <a:off x="5764723" y="3243902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5824713" y="3277303"/>
        <a:ext cx="202472" cy="220453"/>
      </dsp:txXfrm>
    </dsp:sp>
    <dsp:sp modelId="{64B1B5FF-36EB-8643-81FF-92EF915D446D}">
      <dsp:nvSpPr>
        <dsp:cNvPr id="0" name=""/>
        <dsp:cNvSpPr/>
      </dsp:nvSpPr>
      <dsp:spPr>
        <a:xfrm>
          <a:off x="5049150" y="3645844"/>
          <a:ext cx="1088663" cy="1088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Collect</a:t>
          </a:r>
        </a:p>
      </dsp:txBody>
      <dsp:txXfrm>
        <a:off x="5208581" y="3805275"/>
        <a:ext cx="769801" cy="769801"/>
      </dsp:txXfrm>
    </dsp:sp>
    <dsp:sp modelId="{01AFEA91-1E74-BF40-A66B-6BB7E0F47FA9}">
      <dsp:nvSpPr>
        <dsp:cNvPr id="0" name=""/>
        <dsp:cNvSpPr/>
      </dsp:nvSpPr>
      <dsp:spPr>
        <a:xfrm rot="9450000">
          <a:off x="4701424" y="4316062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4784894" y="4372944"/>
        <a:ext cx="202472" cy="220453"/>
      </dsp:txXfrm>
    </dsp:sp>
    <dsp:sp modelId="{9E6121AA-8441-5E47-AB7D-5796105D9327}">
      <dsp:nvSpPr>
        <dsp:cNvPr id="0" name=""/>
        <dsp:cNvSpPr/>
      </dsp:nvSpPr>
      <dsp:spPr>
        <a:xfrm>
          <a:off x="3539153" y="4271306"/>
          <a:ext cx="1088663" cy="1088663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Align</a:t>
          </a:r>
        </a:p>
      </dsp:txBody>
      <dsp:txXfrm>
        <a:off x="3698584" y="4430737"/>
        <a:ext cx="769801" cy="769801"/>
      </dsp:txXfrm>
    </dsp:sp>
    <dsp:sp modelId="{08122AFC-5AE6-C64A-89E9-28B6CF77E3EB}">
      <dsp:nvSpPr>
        <dsp:cNvPr id="0" name=""/>
        <dsp:cNvSpPr/>
      </dsp:nvSpPr>
      <dsp:spPr>
        <a:xfrm rot="12150000">
          <a:off x="3191426" y="4322328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3274896" y="4412416"/>
        <a:ext cx="202472" cy="220453"/>
      </dsp:txXfrm>
    </dsp:sp>
    <dsp:sp modelId="{53F626B7-D92E-0643-AC83-83080818ECBA}">
      <dsp:nvSpPr>
        <dsp:cNvPr id="0" name=""/>
        <dsp:cNvSpPr/>
      </dsp:nvSpPr>
      <dsp:spPr>
        <a:xfrm>
          <a:off x="2029155" y="3645844"/>
          <a:ext cx="1088663" cy="1088663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Characterize</a:t>
          </a:r>
        </a:p>
      </dsp:txBody>
      <dsp:txXfrm>
        <a:off x="2188586" y="3805275"/>
        <a:ext cx="769801" cy="769801"/>
      </dsp:txXfrm>
    </dsp:sp>
    <dsp:sp modelId="{228488C8-037A-D94E-92B5-34E70838C280}">
      <dsp:nvSpPr>
        <dsp:cNvPr id="0" name=""/>
        <dsp:cNvSpPr/>
      </dsp:nvSpPr>
      <dsp:spPr>
        <a:xfrm rot="14850000">
          <a:off x="2119266" y="3259028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2179256" y="3372597"/>
        <a:ext cx="202472" cy="220453"/>
      </dsp:txXfrm>
    </dsp:sp>
    <dsp:sp modelId="{6C902313-0FEE-4746-BEF7-EC9307477E5C}">
      <dsp:nvSpPr>
        <dsp:cNvPr id="0" name=""/>
        <dsp:cNvSpPr/>
      </dsp:nvSpPr>
      <dsp:spPr>
        <a:xfrm>
          <a:off x="1403694" y="2135847"/>
          <a:ext cx="1088663" cy="1088663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Attack</a:t>
          </a:r>
          <a:endParaRPr lang="en-GB" sz="2200" kern="1200"/>
        </a:p>
      </dsp:txBody>
      <dsp:txXfrm>
        <a:off x="1563125" y="2295278"/>
        <a:ext cx="769801" cy="769801"/>
      </dsp:txXfrm>
    </dsp:sp>
    <dsp:sp modelId="{BB80AE9F-B8F8-274A-A0F6-99DBC912D463}">
      <dsp:nvSpPr>
        <dsp:cNvPr id="0" name=""/>
        <dsp:cNvSpPr/>
      </dsp:nvSpPr>
      <dsp:spPr>
        <a:xfrm rot="17550000">
          <a:off x="2113001" y="1749031"/>
          <a:ext cx="289245" cy="3674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139784" y="1862600"/>
        <a:ext cx="202472" cy="220453"/>
      </dsp:txXfrm>
    </dsp:sp>
    <dsp:sp modelId="{086CF26A-9CE2-414F-A6D4-A94721B54AAD}">
      <dsp:nvSpPr>
        <dsp:cNvPr id="0" name=""/>
        <dsp:cNvSpPr/>
      </dsp:nvSpPr>
      <dsp:spPr>
        <a:xfrm>
          <a:off x="2029155" y="625849"/>
          <a:ext cx="1088663" cy="1088663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Analyse and decide</a:t>
          </a:r>
        </a:p>
      </dsp:txBody>
      <dsp:txXfrm>
        <a:off x="2188586" y="785280"/>
        <a:ext cx="769801" cy="769801"/>
      </dsp:txXfrm>
    </dsp:sp>
    <dsp:sp modelId="{A32A8459-A8CF-004E-89A8-6A24AF71EF94}">
      <dsp:nvSpPr>
        <dsp:cNvPr id="0" name=""/>
        <dsp:cNvSpPr/>
      </dsp:nvSpPr>
      <dsp:spPr>
        <a:xfrm rot="20250000">
          <a:off x="3176300" y="676871"/>
          <a:ext cx="289245" cy="367423"/>
        </a:xfrm>
        <a:prstGeom prst="rightArrow">
          <a:avLst>
            <a:gd name="adj1" fmla="val 60000"/>
            <a:gd name="adj2" fmla="val 50000"/>
          </a:avLst>
        </a:prstGeom>
        <a:pattFill prst="wdUpDiag">
          <a:fgClr>
            <a:srgbClr val="1186C4"/>
          </a:fgClr>
          <a:bgClr>
            <a:schemeClr val="tx1"/>
          </a:bgClr>
        </a:patt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179603" y="766959"/>
        <a:ext cx="202472" cy="220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0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DD6CE-0E1A-F99A-A1F8-9C601B7E1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89BB7-22C1-0EE8-F366-67AB30C74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FBAF1-96CF-A22F-9A86-0CB5BA975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E3529-D37E-E43F-C5A4-969113306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9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63101-B928-4C8B-9D44-37C228E8ECF6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49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85A16-BEBB-0649-9594-A49C7E80C3F7}" type="slidenum">
              <a:rPr lang="fr-FR" altLang="en-US"/>
              <a:pPr/>
              <a:t>41</a:t>
            </a:fld>
            <a:endParaRPr lang="fr-FR" alt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938213"/>
            <a:ext cx="6330950" cy="356235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908550"/>
            <a:ext cx="5200650" cy="45259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0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85A16-BEBB-0649-9594-A49C7E80C3F7}" type="slidenum">
              <a:rPr lang="fr-FR" altLang="en-US"/>
              <a:pPr/>
              <a:t>43</a:t>
            </a:fld>
            <a:endParaRPr lang="fr-FR" alt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938213"/>
            <a:ext cx="6330950" cy="356235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908550"/>
            <a:ext cx="5200650" cy="45259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08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50490-94DE-4645-8B55-1710FA5CC23A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550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50490-94DE-4645-8B55-1710FA5CC23A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46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4272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3B0E-1691-304C-BC62-F29F7BCD2002}" type="datetime1">
              <a:rPr lang="fr-FR" smtClean="0"/>
              <a:t>12/01/2025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8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hard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90057" y="1520830"/>
            <a:ext cx="11966475" cy="46458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1431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har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2967135"/>
            <a:ext cx="9144000" cy="1084004"/>
          </a:xfrm>
        </p:spPr>
        <p:txBody>
          <a:bodyPr anchor="ctr">
            <a:normAutofit/>
          </a:bodyPr>
          <a:lstStyle>
            <a:lvl1pPr algn="ctr">
              <a:defRPr sz="6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9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1/12/25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 userDrawn="1"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A6039-AD0C-FF41-BC41-F671AC5B04F1}" type="datetime1">
              <a:rPr lang="fr-FR" smtClean="0"/>
              <a:t>12/01/2025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5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 userDrawn="1"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 userDrawn="1"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 userDrawn="1"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 userDrawn="1"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 userDrawn="1"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 userDrawn="1"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 userDrawn="1"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 userDrawn="1"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 userDrawn="1"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 userDrawn="1"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 userDrawn="1"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 userDrawn="1"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 userDrawn="1"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 userDrawn="1"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 userDrawn="1"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 userDrawn="1"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 userDrawn="1"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 userDrawn="1"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 userDrawn="1"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 userDrawn="1"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 userDrawn="1"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 userDrawn="1"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 userDrawn="1"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 userDrawn="1"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 userDrawn="1"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 userDrawn="1"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 userDrawn="1"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 userDrawn="1"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 userDrawn="1"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 userDrawn="1"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 userDrawn="1"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 userDrawn="1"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 userDrawn="1"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0A7B169-58CE-4E65-B1F9-ACF9E46440C2}" type="slidenum">
              <a:rPr lang="en-US" smtClean="0"/>
              <a:t>‹N°›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33052DD4-CDE3-4E33-AB80-AED4CE4AC39A}" type="datetimeFigureOut">
              <a:rPr lang="en-US" smtClean="0"/>
              <a:t>1/12/25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csrc.nist.gov/csrc/media/events/non-invasive-attack-testing-workshop/documents/08_goodwill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5/207.pdf" TargetMode="External"/><Relationship Id="rId2" Type="http://schemas.openxmlformats.org/officeDocument/2006/relationships/hyperlink" Target="https://csrc.nist.gov/csrc/media/events/non-invasive-attack-testing-workshop/documents/08_goodwill.pdf" TargetMode="Externa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eprint.iacr.org/2014/920.pdf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github.com/eshard/scared" TargetMode="External"/><Relationship Id="rId7" Type="http://schemas.openxmlformats.org/officeDocument/2006/relationships/image" Target="../media/image107.png"/><Relationship Id="rId2" Type="http://schemas.openxmlformats.org/officeDocument/2006/relationships/hyperlink" Target="https://donjon.ledger.com/about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simple-crypto/SCALib" TargetMode="External"/><Relationship Id="rId5" Type="http://schemas.openxmlformats.org/officeDocument/2006/relationships/hyperlink" Target="https://reassure.eu/" TargetMode="External"/><Relationship Id="rId10" Type="http://schemas.openxmlformats.org/officeDocument/2006/relationships/image" Target="../media/image110.png"/><Relationship Id="rId4" Type="http://schemas.openxmlformats.org/officeDocument/2006/relationships/hyperlink" Target="https://github.com/SideChannelMarvels" TargetMode="External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ninjalab.io/a-side-journey-to-titan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print.iacr.org/2020/1127.pdf" TargetMode="Externa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pedia.uk/a-brief-history-of-quantum-computing-e0bbd05893d0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csrc.nist.gov/Projects/post-quantum-cryptography/selected-algorithms-2022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4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hyperlink" Target="http://www.st.com/" TargetMode="External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eo.st.com/toolbox/shortcuts/" TargetMode="External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hyperlink" Target="https://brandportal.st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al.science/hal-00721569v2/document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l.acm.org/doi/fullHtml/10.1145/3371393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9.png"/><Relationship Id="rId9" Type="http://schemas.microsoft.com/office/2007/relationships/diagramDrawing" Target="../diagrams/drawing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501675"/>
            <a:ext cx="5795963" cy="2273526"/>
          </a:xfrm>
        </p:spPr>
        <p:txBody>
          <a:bodyPr anchor="ctr">
            <a:normAutofit fontScale="90000"/>
          </a:bodyPr>
          <a:lstStyle/>
          <a:p>
            <a:r>
              <a:rPr lang="en-GB" sz="3600" b="1" dirty="0"/>
              <a:t>Embedded Cryptography </a:t>
            </a:r>
            <a:br>
              <a:rPr lang="en-GB" sz="3600" b="1" dirty="0"/>
            </a:br>
            <a:r>
              <a:rPr lang="en-GB" sz="3600" b="1" dirty="0"/>
              <a:t>and Side-Channel Analysis</a:t>
            </a:r>
            <a:br>
              <a:rPr lang="en-GB" sz="3600" b="1" dirty="0"/>
            </a:br>
            <a:br>
              <a:rPr lang="en-GB" sz="3200" b="1" dirty="0"/>
            </a:br>
            <a:r>
              <a:rPr lang="en-GB" sz="2800" b="1" dirty="0"/>
              <a:t>From past to present … </a:t>
            </a:r>
            <a:br>
              <a:rPr lang="en-GB" sz="2800" b="1" dirty="0"/>
            </a:br>
            <a:r>
              <a:rPr lang="en-GB" sz="2800" b="1" dirty="0"/>
              <a:t>and beyond …</a:t>
            </a:r>
            <a:br>
              <a:rPr lang="en-GB" sz="3200" b="1" dirty="0"/>
            </a:br>
            <a:endParaRPr lang="en-US" b="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2613E07-DCF2-4461-AFF5-7A705127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015060"/>
            <a:ext cx="5795963" cy="107776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Benoît Feix</a:t>
            </a:r>
          </a:p>
          <a:p>
            <a:pPr>
              <a:spcBef>
                <a:spcPts val="0"/>
              </a:spcBef>
            </a:pPr>
            <a:r>
              <a:rPr lang="en-US" dirty="0"/>
              <a:t>STMicroelectronics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Cryptis Master2, October 2024.</a:t>
            </a:r>
          </a:p>
        </p:txBody>
      </p:sp>
      <p:pic>
        <p:nvPicPr>
          <p:cNvPr id="7" name="Espace réservé pour une image  6" descr="Une image contenant nature, ciel, plein air, paysage&#10;&#10;Description générée automatiquement">
            <a:extLst>
              <a:ext uri="{FF2B5EF4-FFF2-40B4-BE49-F238E27FC236}">
                <a16:creationId xmlns:a16="http://schemas.microsoft.com/office/drawing/2014/main" id="{C29F62F7-E752-1FAF-C76D-DE26471073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1" r="156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98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Reverse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473189"/>
            <a:ext cx="11176000" cy="4937760"/>
          </a:xfrm>
        </p:spPr>
        <p:txBody>
          <a:bodyPr>
            <a:normAutofit/>
          </a:bodyPr>
          <a:lstStyle/>
          <a:p>
            <a:r>
              <a:rPr lang="en-US"/>
              <a:t>Accessing to the circuit</a:t>
            </a:r>
          </a:p>
          <a:p>
            <a:pPr lvl="1"/>
            <a:r>
              <a:rPr lang="en-US"/>
              <a:t>Remove plastic or open with a knife or cutter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Use chemical products to remove (destroy) epoxy (resin) with nitric acid and acetone </a:t>
            </a:r>
            <a:r>
              <a:rPr lang="mr-IN"/>
              <a:t>…</a:t>
            </a:r>
            <a:endParaRPr lang="en-US"/>
          </a:p>
          <a:p>
            <a:pPr lvl="2">
              <a:buFont typeface="Wingdings"/>
              <a:buChar char="à"/>
            </a:pPr>
            <a:r>
              <a:rPr lang="en-US">
                <a:sym typeface="Wingdings" pitchFamily="2" charset="2"/>
              </a:rPr>
              <a:t>We observe now the chip that we can analyze using microscope(s)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/>
              <a:t>Reconnect the circuit on another ‘’package’’</a:t>
            </a:r>
          </a:p>
          <a:p>
            <a:pPr marL="822960" lvl="3">
              <a:spcBef>
                <a:spcPts val="600"/>
              </a:spcBef>
              <a:buClr>
                <a:schemeClr val="accent1"/>
              </a:buClr>
            </a:pPr>
            <a:r>
              <a:rPr lang="en-US"/>
              <a:t>In order to use it again we reconnect the IO pins, clock pins, VCC pads, etc.</a:t>
            </a:r>
            <a:endParaRPr lang="en-US" sz="1700" ker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lvl="1"/>
            <a:r>
              <a:rPr lang="en-US"/>
              <a:t>We can then analyze the IC when running with several tools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7357" y="2420730"/>
            <a:ext cx="231903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15929" t="12586" r="40708" b="51229"/>
          <a:stretch>
            <a:fillRect/>
          </a:stretch>
        </p:blipFill>
        <p:spPr bwMode="auto">
          <a:xfrm>
            <a:off x="5994401" y="2431761"/>
            <a:ext cx="432904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11287A-751F-5D40-83AB-5096D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F2288E-D464-E0D7-E8A1-D62C974C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157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" y="1987296"/>
            <a:ext cx="5346366" cy="293776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80" y="1475405"/>
            <a:ext cx="6440068" cy="473456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80A8E84-81EC-A9BA-DFBD-A28F529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93A4AA-10E6-E821-DBDF-19DB0834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3439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 Example in Secure Boot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"/>
          <a:stretch/>
        </p:blipFill>
        <p:spPr>
          <a:xfrm>
            <a:off x="1990852" y="1475231"/>
            <a:ext cx="8356600" cy="4327571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C6EB77B-7277-24F5-3F8B-05F658B0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77DBE-1A97-8C4B-E2F9-53BC9E07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339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CEAA-C1C6-EA66-7363-0A377148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C8E753-5013-429A-6CA5-E9F550FE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Back to RSA</a:t>
            </a:r>
          </a:p>
        </p:txBody>
      </p:sp>
      <p:pic>
        <p:nvPicPr>
          <p:cNvPr id="6" name="Espace réservé pour une image  5" descr="Une image contenant personne, Visage humain, homme, texte&#10;&#10;Description générée automatiquement">
            <a:extLst>
              <a:ext uri="{FF2B5EF4-FFF2-40B4-BE49-F238E27FC236}">
                <a16:creationId xmlns:a16="http://schemas.microsoft.com/office/drawing/2014/main" id="{E7D5F212-248B-D8A4-ABDB-146BECED36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" b="7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60339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F884E-2924-F14E-9D0A-405F792B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to protect RSA from SSCA ..</a:t>
            </a:r>
            <a:br>
              <a:rPr lang="en-US"/>
            </a:br>
            <a:r>
              <a:rPr lang="en-US"/>
              <a:t>Use an atomic exponentiation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B7420-18C2-2A4C-8F16-CB7F0BDEA826}"/>
              </a:ext>
            </a:extLst>
          </p:cNvPr>
          <p:cNvSpPr txBox="1"/>
          <p:nvPr/>
        </p:nvSpPr>
        <p:spPr>
          <a:xfrm>
            <a:off x="909563" y="2518867"/>
            <a:ext cx="4410716" cy="145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Squaring and multiplication are done using the same operation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 Always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334D4-6564-8647-91FF-CFC27B37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65" y="1855616"/>
            <a:ext cx="5460101" cy="2129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4D843C-E8DA-7541-9B2C-B722A170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28" y="4100975"/>
            <a:ext cx="5291707" cy="1455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A76B44-E956-0B48-AC21-AEFAA3F38B3C}"/>
              </a:ext>
            </a:extLst>
          </p:cNvPr>
          <p:cNvSpPr/>
          <p:nvPr/>
        </p:nvSpPr>
        <p:spPr>
          <a:xfrm>
            <a:off x="1848694" y="6039708"/>
            <a:ext cx="7445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accent1">
                    <a:lumMod val="50000"/>
                  </a:schemeClr>
                </a:solidFill>
              </a:rPr>
              <a:t>Previous simple analysis is not efficient anymore.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9812750-6706-1E4B-80DC-4C3CAE05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422FF2-D28A-7319-E76E-8C129397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2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A90D4-4A9C-3942-9893-25CE1E09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 Or with Regular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56473-5F26-9E4E-86D1-4A4E07D7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02" y="3958928"/>
            <a:ext cx="6654592" cy="195489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449F1C-AAF6-7D4F-9406-4BB2EE76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97" y="1746249"/>
            <a:ext cx="6567130" cy="195489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4AD0B7-E282-6544-9DAB-5CC1E5DE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8C347F-5903-A798-9CCA-D2582FDF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7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F2E78-B414-3248-947A-BD9FD253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 Not enough to prevent DSCA 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FBEAB3-BC5B-ED4E-89F7-40E39C66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See demo notebook for DSCA on Exponentiation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0B909E-BD92-2342-9F0E-4F53C18C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9642D9-44A8-8FA7-8B58-80BF32E3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74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321C8-3CF7-5943-BA4E-521AA680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Blinding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E155D1-06DE-B64C-846D-04D9FFEE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chemeClr val="tx2">
                    <a:lumMod val="25000"/>
                  </a:schemeClr>
                </a:solidFill>
              </a:rPr>
              <a:t>Multiplicative message blinding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*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e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mod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N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a large random value,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e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the public exponent</a:t>
            </a:r>
          </a:p>
          <a:p>
            <a:pPr marL="139700" indent="0">
              <a:buNone/>
            </a:pPr>
            <a:endParaRPr lang="en-GB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GB">
                <a:solidFill>
                  <a:schemeClr val="tx2">
                    <a:lumMod val="25000"/>
                  </a:schemeClr>
                </a:solidFill>
              </a:rPr>
              <a:t>Additive message blinding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*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+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 i="1" baseline="-2500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.N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mod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 baseline="-2500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.N	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 baseline="-2500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 baseline="-2500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large random values</a:t>
            </a:r>
          </a:p>
          <a:p>
            <a:endParaRPr lang="en-GB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F46E191-AFCC-F145-B287-B13F7784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8C79E2-3456-4051-379D-18DB6889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57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5221E-9963-8644-8379-AAD22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There are still possible attacks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C89BD-C8EF-924F-BC13-732CA26A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Cross Correlation</a:t>
            </a:r>
          </a:p>
          <a:p>
            <a:r>
              <a:rPr lang="en-GB"/>
              <a:t>Distinguishing Squaring from Multiplying operations</a:t>
            </a:r>
          </a:p>
          <a:p>
            <a:r>
              <a:rPr lang="en-GB"/>
              <a:t>The Doubling (Squaring) Attack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B6FAE-6C25-F644-B3BA-DD3D2216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B44A-8829-6B7A-50FB-70F38A5B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3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50354-EA1C-BF4A-9638-A7E30DA7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Add the </a:t>
            </a:r>
            <a:r>
              <a:rPr lang="en-GB" i="1"/>
              <a:t>exponent blinding </a:t>
            </a:r>
            <a:r>
              <a:rPr lang="en-GB"/>
              <a:t>countermeasure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7CB4E-4BB6-DE43-804B-0EF6350D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Euclidean division exponent blinding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r.d</a:t>
            </a:r>
            <a:r>
              <a:rPr lang="en-GB" i="1" baseline="-2500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 + d</a:t>
            </a:r>
            <a:r>
              <a:rPr lang="en-GB" i="1" baseline="-2500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a large random value &gt; 128 bits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>
                <a:solidFill>
                  <a:schemeClr val="tx2">
                    <a:lumMod val="25000"/>
                  </a:schemeClr>
                </a:solidFill>
                <a:sym typeface="Wingdings" pitchFamily="2" charset="2"/>
              </a:rPr>
              <a:t>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= (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)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d1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×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d2 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mod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N</a:t>
            </a:r>
          </a:p>
          <a:p>
            <a:pPr marL="139700" indent="0">
              <a:buNone/>
            </a:pPr>
            <a:endParaRPr lang="en-GB">
              <a:solidFill>
                <a:schemeClr val="tx2">
                  <a:lumMod val="25000"/>
                </a:schemeClr>
              </a:solidFill>
            </a:endParaRP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Additive exponent blinding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*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+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r.𝛗(N)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r a 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large random value &gt; 128 bits,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𝛗 the Euler function</a:t>
            </a:r>
            <a:endParaRPr lang="en-GB">
              <a:solidFill>
                <a:schemeClr val="tx2">
                  <a:lumMod val="25000"/>
                </a:schemeClr>
              </a:solidFill>
            </a:endParaRPr>
          </a:p>
          <a:p>
            <a:pPr marL="139700" indent="0">
              <a:buNone/>
            </a:pPr>
            <a:endParaRPr lang="en-GB">
              <a:solidFill>
                <a:schemeClr val="tx2">
                  <a:lumMod val="25000"/>
                </a:schemeClr>
              </a:solidFill>
            </a:endParaRP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Exponent split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 i="1" baseline="-25000">
                <a:solidFill>
                  <a:schemeClr val="tx2">
                    <a:lumMod val="25000"/>
                  </a:schemeClr>
                </a:solidFill>
              </a:rPr>
              <a:t>1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– r 		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 r a 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large random value &gt; 128 bits</a:t>
            </a:r>
          </a:p>
          <a:p>
            <a:pPr marL="139700" indent="0">
              <a:buNone/>
            </a:pPr>
            <a:r>
              <a:rPr lang="en-GB">
                <a:solidFill>
                  <a:schemeClr val="tx2">
                    <a:lumMod val="25000"/>
                  </a:schemeClr>
                </a:solidFill>
              </a:rPr>
              <a:t>	</a:t>
            </a:r>
            <a:r>
              <a:rPr lang="en-GB">
                <a:solidFill>
                  <a:schemeClr val="tx2">
                    <a:lumMod val="25000"/>
                  </a:schemeClr>
                </a:solidFill>
                <a:sym typeface="Wingdings" pitchFamily="2" charset="2"/>
              </a:rPr>
              <a:t>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d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=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d1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 ×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en-GB" baseline="30000">
                <a:solidFill>
                  <a:schemeClr val="tx2">
                    <a:lumMod val="25000"/>
                  </a:schemeClr>
                </a:solidFill>
              </a:rPr>
              <a:t>r </a:t>
            </a:r>
            <a:r>
              <a:rPr lang="en-GB">
                <a:solidFill>
                  <a:schemeClr val="tx2">
                    <a:lumMod val="25000"/>
                  </a:schemeClr>
                </a:solidFill>
              </a:rPr>
              <a:t>mod </a:t>
            </a:r>
            <a:r>
              <a:rPr lang="en-GB" i="1">
                <a:solidFill>
                  <a:schemeClr val="tx2">
                    <a:lumMod val="25000"/>
                  </a:schemeClr>
                </a:solidFill>
              </a:rPr>
              <a:t>N</a:t>
            </a:r>
          </a:p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291F2F-F35B-8341-A801-A7B3E062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C8458F-5056-2BDA-08FA-64730B9B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8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CB9A-FD35-F542-9834-1BD50F6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Combining Several Countermeasures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9B28A-BC21-8F45-9C4E-56F2975FCE8C}"/>
              </a:ext>
            </a:extLst>
          </p:cNvPr>
          <p:cNvSpPr txBox="1"/>
          <p:nvPr/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Example combining: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Atomic exponentiation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Additive message blinding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Additive exponent blinding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8636E-C12E-524A-8B25-60E55F40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521" y="2321431"/>
            <a:ext cx="5885511" cy="35607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3958D-FCC9-4840-A72C-49B5DAB6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1D7B5F-6C43-9E19-E881-C167CFC7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Reverse Engineering</a:t>
            </a:r>
            <a:br>
              <a:rPr lang="en-US"/>
            </a:br>
            <a:r>
              <a:rPr lang="en-US" sz="2000"/>
              <a:t>Reverse the 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7514" y="1473189"/>
            <a:ext cx="10972800" cy="4937760"/>
          </a:xfrm>
        </p:spPr>
        <p:txBody>
          <a:bodyPr>
            <a:normAutofit/>
          </a:bodyPr>
          <a:lstStyle/>
          <a:p>
            <a:r>
              <a:rPr lang="en-US" dirty="0"/>
              <a:t>Re-assemble metal layers</a:t>
            </a:r>
          </a:p>
          <a:p>
            <a:pPr lvl="1"/>
            <a:r>
              <a:rPr lang="en-US" dirty="0"/>
              <a:t>Integrated Circuit = SUM of metal layers interconnected each others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an optical microscope we can observe and take a picture of each metal layer</a:t>
            </a:r>
          </a:p>
          <a:p>
            <a:pPr lvl="2"/>
            <a:r>
              <a:rPr lang="en-US" dirty="0"/>
              <a:t>We start at the higher (upper) layer</a:t>
            </a:r>
          </a:p>
          <a:p>
            <a:pPr lvl="2"/>
            <a:r>
              <a:rPr lang="en-US" dirty="0"/>
              <a:t>We remove chemically this layer with fluoric acid or a plasma machine</a:t>
            </a:r>
          </a:p>
          <a:p>
            <a:pPr lvl="2"/>
            <a:r>
              <a:rPr lang="en-US" dirty="0"/>
              <a:t>We iterate until we reach the lowest layer (metal 1)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wafertop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1" y="2310288"/>
            <a:ext cx="5748964" cy="1858778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B245077-DCCC-7742-BCD7-02BFB993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B3A39B-17CB-54FE-417B-070298F9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89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0C8D-2A8A-0C46-93B2-3EE27A92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Single Trace Attack on blinded RSA with Clustering techniques</a:t>
            </a:r>
            <a:br>
              <a:rPr lang="en-GB"/>
            </a:b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C1CDB-1958-BF47-B300-EDE3699E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/>
              <a:t>See demo on RSA SMA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9F1CA9E7-0BA4-4F48-A888-F560FB358A83}"/>
              </a:ext>
            </a:extLst>
          </p:cNvPr>
          <p:cNvGraphicFramePr>
            <a:graphicFrameLocks/>
          </p:cNvGraphicFramePr>
          <p:nvPr/>
        </p:nvGraphicFramePr>
        <p:xfrm>
          <a:off x="6826355" y="2278281"/>
          <a:ext cx="5912778" cy="196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A2507C-3231-2043-ACB1-674588A5A446}"/>
              </a:ext>
            </a:extLst>
          </p:cNvPr>
          <p:cNvSpPr/>
          <p:nvPr/>
        </p:nvSpPr>
        <p:spPr>
          <a:xfrm>
            <a:off x="429907" y="6477658"/>
            <a:ext cx="4892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/>
              <a:t>https://scikit-</a:t>
            </a:r>
            <a:r>
              <a:rPr lang="en-GB" sz="1400" i="1" err="1"/>
              <a:t>leaxrn.org</a:t>
            </a:r>
            <a:r>
              <a:rPr lang="en-GB" sz="1400" i="1"/>
              <a:t>/stable/modules/</a:t>
            </a:r>
            <a:r>
              <a:rPr lang="en-GB" sz="1400" i="1" err="1"/>
              <a:t>clustering.html</a:t>
            </a:r>
            <a:endParaRPr lang="en-GB" sz="1400" i="1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75C345C-600F-A744-8234-25D603A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03F139-A4A8-85C6-EC90-323BDEC9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871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178D-3032-A8FA-A2A3-A766595FE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C83D222-9867-532F-E7D4-C580B540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Side-Channel Methodology</a:t>
            </a:r>
          </a:p>
        </p:txBody>
      </p:sp>
      <p:pic>
        <p:nvPicPr>
          <p:cNvPr id="8" name="Picture 6" descr="Une image contenant bleu, motif, Bleu électrique, Caractère coloré&#10;&#10;Description générée automatiquement">
            <a:extLst>
              <a:ext uri="{FF2B5EF4-FFF2-40B4-BE49-F238E27FC236}">
                <a16:creationId xmlns:a16="http://schemas.microsoft.com/office/drawing/2014/main" id="{257C9CA4-6B0E-3635-7718-3EF00BC4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26" b="12339"/>
          <a:stretch/>
        </p:blipFill>
        <p:spPr>
          <a:xfrm>
            <a:off x="20" y="1304925"/>
            <a:ext cx="1219198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810331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24406" y="0"/>
            <a:ext cx="9801225" cy="123031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Side Channel Methodology</a:t>
            </a:r>
            <a:endParaRPr lang="en-GB" b="0"/>
          </a:p>
        </p:txBody>
      </p:sp>
      <p:graphicFrame>
        <p:nvGraphicFramePr>
          <p:cNvPr id="11" name="Diagram 10"/>
          <p:cNvGraphicFramePr/>
          <p:nvPr/>
        </p:nvGraphicFramePr>
        <p:xfrm>
          <a:off x="1941534" y="1152393"/>
          <a:ext cx="8166970" cy="536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BD72F1-84E6-BB47-AA48-074663DB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446001E-C123-238E-A766-60D9C784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1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930400"/>
            <a:ext cx="11966475" cy="4645873"/>
          </a:xfrm>
        </p:spPr>
        <p:txBody>
          <a:bodyPr/>
          <a:lstStyle/>
          <a:p>
            <a:r>
              <a:rPr lang="en-GB" sz="2400"/>
              <a:t>Evaluation mode</a:t>
            </a:r>
          </a:p>
          <a:p>
            <a:pPr lvl="1"/>
            <a:r>
              <a:rPr lang="en-GB" sz="2000"/>
              <a:t>Knowledge on the product is given for the evaluation</a:t>
            </a:r>
          </a:p>
          <a:p>
            <a:pPr lvl="1"/>
            <a:r>
              <a:rPr lang="en-GB" sz="2000"/>
              <a:t>Source code, IC design, cryptographic operations and IPs, etc.</a:t>
            </a:r>
          </a:p>
          <a:p>
            <a:pPr marL="457200" lvl="1" indent="0">
              <a:buNone/>
            </a:pPr>
            <a:r>
              <a:rPr lang="en-GB" sz="2000"/>
              <a:t> information given</a:t>
            </a:r>
          </a:p>
          <a:p>
            <a:endParaRPr lang="en-GB" sz="2400"/>
          </a:p>
          <a:p>
            <a:r>
              <a:rPr lang="en-GB" sz="2400"/>
              <a:t>Vulnerability Analysis</a:t>
            </a:r>
          </a:p>
          <a:p>
            <a:pPr lvl="1"/>
            <a:r>
              <a:rPr lang="en-GB" sz="2000"/>
              <a:t>Identify potential attack if information available</a:t>
            </a:r>
          </a:p>
          <a:p>
            <a:endParaRPr lang="en-GB" sz="2400"/>
          </a:p>
          <a:p>
            <a:r>
              <a:rPr lang="en-GB" sz="2400"/>
              <a:t>Test Plan</a:t>
            </a:r>
          </a:p>
          <a:p>
            <a:pPr lvl="1"/>
            <a:r>
              <a:rPr lang="en-GB" sz="2000"/>
              <a:t>Define tests based on Vulnerability Analysis if it was performed.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1: Tests Plan</a:t>
            </a:r>
            <a:endParaRPr lang="en-GB" b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5536F8F-A196-C446-B8DB-FC8E0936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AF4034-2A3A-2707-B35F-3CFCD68D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247FC37-EDE8-3F69-2C2E-272C401F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0674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2206170"/>
            <a:ext cx="9063247" cy="4189817"/>
          </a:xfrm>
        </p:spPr>
        <p:txBody>
          <a:bodyPr>
            <a:normAutofit lnSpcReduction="10000"/>
          </a:bodyPr>
          <a:lstStyle/>
          <a:p>
            <a:r>
              <a:rPr lang="en-GB" sz="2400"/>
              <a:t>Measurement set-up</a:t>
            </a:r>
            <a:endParaRPr lang="en-GB" sz="2000"/>
          </a:p>
          <a:p>
            <a:pPr lvl="1"/>
            <a:r>
              <a:rPr lang="en-GB" sz="2000"/>
              <a:t>Setup the measurement </a:t>
            </a:r>
          </a:p>
          <a:p>
            <a:pPr lvl="2"/>
            <a:r>
              <a:rPr lang="en-GB" sz="1800"/>
              <a:t>Select probe, location</a:t>
            </a:r>
          </a:p>
          <a:p>
            <a:pPr lvl="2"/>
            <a:r>
              <a:rPr lang="en-GB" sz="1800"/>
              <a:t>Sampling rate,</a:t>
            </a:r>
          </a:p>
          <a:p>
            <a:pPr lvl="2"/>
            <a:r>
              <a:rPr lang="en-GB" sz="1800"/>
              <a:t>EM (preferably often)</a:t>
            </a:r>
          </a:p>
          <a:p>
            <a:pPr lvl="2"/>
            <a:r>
              <a:rPr lang="en-GB" sz="1800"/>
              <a:t>Triggering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Identify the operation you are targeting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Find the best signal for the operation </a:t>
            </a:r>
          </a:p>
          <a:p>
            <a:pPr marL="457200" lvl="1" indent="0">
              <a:buNone/>
            </a:pPr>
            <a:r>
              <a:rPr lang="en-GB" sz="2000"/>
              <a:t>targeted, </a:t>
            </a:r>
          </a:p>
          <a:p>
            <a:r>
              <a:rPr lang="en-GB" sz="2400"/>
              <a:t>Cartography can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2: Measurement</a:t>
            </a:r>
            <a:endParaRPr lang="en-GB" b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86C70D-DAE4-2B4E-9B1E-6A0A994C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419FA6-4C6F-075D-28A8-34B8589F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6807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5828" y="1758115"/>
            <a:ext cx="11966475" cy="4720944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/>
              <a:t>What is the knowledge you can get to locate and identify?</a:t>
            </a:r>
          </a:p>
          <a:p>
            <a:endParaRPr lang="en-GB" sz="700"/>
          </a:p>
          <a:p>
            <a:r>
              <a:rPr lang="en-GB" sz="2000"/>
              <a:t>Observe the trace</a:t>
            </a:r>
          </a:p>
          <a:p>
            <a:pPr lvl="1"/>
            <a:r>
              <a:rPr lang="en-GB" sz="1800"/>
              <a:t>What can you identify?</a:t>
            </a:r>
          </a:p>
          <a:p>
            <a:pPr lvl="1"/>
            <a:r>
              <a:rPr lang="en-GB" sz="1800"/>
              <a:t>Seeing the algorithm rounds? rounds operation?</a:t>
            </a:r>
          </a:p>
          <a:p>
            <a:pPr marL="457200" lvl="1" indent="0">
              <a:buNone/>
            </a:pPr>
            <a:endParaRPr lang="en-GB" sz="800"/>
          </a:p>
          <a:p>
            <a:r>
              <a:rPr lang="en-GB" sz="2000"/>
              <a:t>Chosen input </a:t>
            </a:r>
          </a:p>
          <a:p>
            <a:pPr lvl="1"/>
            <a:r>
              <a:rPr lang="en-GB" sz="1800"/>
              <a:t>Depending on the leakage model of the device for the targeted operation, fixing a certain number of bytes to a constant (i.e., 0) can make appear specific patterns in the trace to locate the interesting area in the trace or even to recover secret.</a:t>
            </a:r>
          </a:p>
          <a:p>
            <a:pPr marL="457200" lvl="1" indent="0">
              <a:buNone/>
            </a:pPr>
            <a:endParaRPr lang="en-GB" sz="800"/>
          </a:p>
          <a:p>
            <a:r>
              <a:rPr lang="en-GB" sz="2200"/>
              <a:t>Signal Processing</a:t>
            </a:r>
          </a:p>
          <a:p>
            <a:pPr lvl="1"/>
            <a:r>
              <a:rPr lang="en-GB" sz="1800"/>
              <a:t>Apply signal processing techniques to observe potential loops, identify better the operations related to the computations</a:t>
            </a:r>
          </a:p>
          <a:p>
            <a:pPr lvl="1"/>
            <a:r>
              <a:rPr lang="en-GB" sz="1800"/>
              <a:t>Investigate better signal processing that will be helpful for aligning the traces once collected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 fontScale="90000"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3: Locate / Process with Few traces Observation	 </a:t>
            </a:r>
            <a:endParaRPr lang="en-GB" b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2026AC7-1F83-DF4B-91A5-0AE6E003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E47ACB-E903-FDDD-0E7D-9F5C5970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CB99905-64E8-B901-D399-29A62C03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8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5525" y="1962491"/>
            <a:ext cx="11966475" cy="4720944"/>
          </a:xfrm>
        </p:spPr>
        <p:txBody>
          <a:bodyPr/>
          <a:lstStyle/>
          <a:p>
            <a:r>
              <a:rPr lang="en-GB"/>
              <a:t>Define setup </a:t>
            </a:r>
          </a:p>
          <a:p>
            <a:pPr lvl="1"/>
            <a:r>
              <a:rPr lang="en-GB"/>
              <a:t>Sampling to use</a:t>
            </a:r>
          </a:p>
          <a:p>
            <a:pPr lvl="1"/>
            <a:r>
              <a:rPr lang="en-GB"/>
              <a:t>Define Area to collect in the computation for the chosen attack path </a:t>
            </a:r>
          </a:p>
          <a:p>
            <a:pPr marL="457200" lvl="1" indent="0">
              <a:buNone/>
            </a:pPr>
            <a:r>
              <a:rPr lang="en-GB"/>
              <a:t>(first or last rounds for example)</a:t>
            </a:r>
          </a:p>
          <a:p>
            <a:pPr lvl="1"/>
            <a:r>
              <a:rPr lang="en-GB"/>
              <a:t>Setup for trace collection</a:t>
            </a:r>
          </a:p>
          <a:p>
            <a:pPr lvl="1"/>
            <a:endParaRPr lang="en-GB"/>
          </a:p>
          <a:p>
            <a:r>
              <a:rPr lang="en-GB"/>
              <a:t>Run the traces collection</a:t>
            </a:r>
          </a:p>
          <a:p>
            <a:pPr lvl="1"/>
            <a:r>
              <a:rPr lang="en-GB"/>
              <a:t>Collect traces and store</a:t>
            </a:r>
          </a:p>
          <a:p>
            <a:pPr lvl="1"/>
            <a:r>
              <a:rPr lang="en-GB"/>
              <a:t>100K? 1M? 10M?</a:t>
            </a:r>
          </a:p>
          <a:p>
            <a:pPr lvl="1"/>
            <a:r>
              <a:rPr lang="en-GB"/>
              <a:t>Efficient equipment required (up to 1M per day)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4: Collect traces 	</a:t>
            </a:r>
            <a:endParaRPr lang="en-GB" b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49C2A66-77D9-D640-9129-B08FD1B2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60B372-204C-6EAF-4098-75FB4BAC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284E6A-37FE-77C2-9205-4DCAE6B7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0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720944"/>
          </a:xfrm>
        </p:spPr>
        <p:txBody>
          <a:bodyPr/>
          <a:lstStyle/>
          <a:p>
            <a:endParaRPr lang="en-GB" sz="2400"/>
          </a:p>
          <a:p>
            <a:r>
              <a:rPr lang="en-GB" sz="2400"/>
              <a:t>Alignment</a:t>
            </a:r>
          </a:p>
          <a:p>
            <a:pPr lvl="1"/>
            <a:r>
              <a:rPr lang="en-GB" sz="2000"/>
              <a:t>Identify which signal processing techniques to combine to align traces</a:t>
            </a:r>
          </a:p>
          <a:p>
            <a:pPr lvl="1"/>
            <a:r>
              <a:rPr lang="en-GB" sz="2000"/>
              <a:t>Run the alignment(s)</a:t>
            </a:r>
          </a:p>
          <a:p>
            <a:pPr lvl="1"/>
            <a:endParaRPr lang="en-GB" sz="2000"/>
          </a:p>
          <a:p>
            <a:r>
              <a:rPr lang="en-GB" sz="2400"/>
              <a:t>Critical Path </a:t>
            </a:r>
          </a:p>
          <a:p>
            <a:pPr lvl="1"/>
            <a:r>
              <a:rPr lang="en-GB" sz="2000"/>
              <a:t>Alignment can determine the success or failure of the attacks</a:t>
            </a:r>
          </a:p>
          <a:p>
            <a:pPr lvl="1"/>
            <a:r>
              <a:rPr lang="en-GB" sz="2000"/>
              <a:t>Major part of the global effort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5: Align	</a:t>
            </a:r>
            <a:endParaRPr lang="en-GB" b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7729AB3-6CBA-9840-80A5-3E7441E2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484C45-7C38-0A95-7922-07274B8D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64815-8B04-95DB-10F7-5DCACBB0C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AD73212-FCD6-C949-B440-34EB4E55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See observation notebook on aligned and not aligned traces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D976C7B-1697-6747-B07B-B705FEA3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observe then align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81971-BE06-B84F-861F-50B51511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ADD79E-E3AC-76D5-D676-63CFD490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27322-26FB-D2DA-12B5-D427D6276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597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30769"/>
            <a:ext cx="11966475" cy="4720944"/>
          </a:xfrm>
        </p:spPr>
        <p:txBody>
          <a:bodyPr>
            <a:normAutofit fontScale="92500" lnSpcReduction="20000"/>
          </a:bodyPr>
          <a:lstStyle/>
          <a:p>
            <a:r>
              <a:rPr lang="en-GB" sz="2000" b="1"/>
              <a:t>What is the knowledge you can get to characterize?</a:t>
            </a:r>
          </a:p>
          <a:p>
            <a:endParaRPr lang="en-GB" sz="2000"/>
          </a:p>
          <a:p>
            <a:r>
              <a:rPr lang="en-GB" sz="2000"/>
              <a:t>Input </a:t>
            </a:r>
            <a:r>
              <a:rPr lang="mr-IN" sz="2000"/>
              <a:t>–</a:t>
            </a:r>
            <a:r>
              <a:rPr lang="en-GB" sz="2000"/>
              <a:t> Output </a:t>
            </a:r>
          </a:p>
          <a:p>
            <a:pPr lvl="1"/>
            <a:r>
              <a:rPr lang="en-GB" sz="1800"/>
              <a:t>Knowing the computation input and/or output (plaintext or ciphertext) can help </a:t>
            </a:r>
          </a:p>
          <a:p>
            <a:pPr lvl="1"/>
            <a:r>
              <a:rPr lang="en-GB" sz="1800"/>
              <a:t>Perform SCA tests on input </a:t>
            </a:r>
            <a:r>
              <a:rPr lang="en-GB" sz="1800" b="1">
                <a:solidFill>
                  <a:schemeClr val="tx1"/>
                </a:solidFill>
              </a:rPr>
              <a:t>to locate the beginning of the targeted operation</a:t>
            </a:r>
            <a:r>
              <a:rPr lang="en-GB" sz="1800" b="1"/>
              <a:t> </a:t>
            </a:r>
            <a:r>
              <a:rPr lang="en-GB" sz="1800"/>
              <a:t>in the trace(s)</a:t>
            </a:r>
          </a:p>
          <a:p>
            <a:pPr lvl="1"/>
            <a:r>
              <a:rPr lang="en-GB" sz="1800"/>
              <a:t>Perform SCA tests on output </a:t>
            </a:r>
            <a:r>
              <a:rPr lang="en-GB" sz="1800" b="1">
                <a:solidFill>
                  <a:schemeClr val="tx1"/>
                </a:solidFill>
              </a:rPr>
              <a:t>to locate the end of the targeted operation </a:t>
            </a:r>
            <a:r>
              <a:rPr lang="en-GB" sz="1800"/>
              <a:t>in the trace(s)</a:t>
            </a:r>
          </a:p>
          <a:p>
            <a:pPr lvl="1"/>
            <a:r>
              <a:rPr lang="en-GB" sz="1800"/>
              <a:t>Require a first traces collection to be done</a:t>
            </a:r>
          </a:p>
          <a:p>
            <a:endParaRPr lang="en-GB" sz="700"/>
          </a:p>
          <a:p>
            <a:r>
              <a:rPr lang="en-GB" sz="2000"/>
              <a:t>Chosen input </a:t>
            </a:r>
            <a:r>
              <a:rPr lang="en-GB" sz="2000">
                <a:sym typeface="Wingdings"/>
              </a:rPr>
              <a:t> TVLA Test Vector Leakage Assessment i.e., T-test </a:t>
            </a:r>
            <a:r>
              <a:rPr lang="mr-IN" sz="2000">
                <a:sym typeface="Wingdings"/>
              </a:rPr>
              <a:t>…</a:t>
            </a:r>
            <a:endParaRPr lang="en-GB" sz="2000"/>
          </a:p>
          <a:p>
            <a:pPr lvl="1"/>
            <a:r>
              <a:rPr lang="en-GB" sz="1800"/>
              <a:t>You can select specific values as input </a:t>
            </a:r>
            <a:r>
              <a:rPr lang="en-GB" sz="1800" b="1">
                <a:solidFill>
                  <a:schemeClr val="tx1"/>
                </a:solidFill>
              </a:rPr>
              <a:t>to get more knowledge on the operations and find leakages points, T test</a:t>
            </a:r>
          </a:p>
          <a:p>
            <a:pPr lvl="1"/>
            <a:r>
              <a:rPr lang="en-GB" sz="1800"/>
              <a:t>Fixing a certain number of bytes to a constant (i.e., 0) can reduce the algorithmic noise from one operation on the targeted one</a:t>
            </a:r>
          </a:p>
          <a:p>
            <a:pPr lvl="1"/>
            <a:r>
              <a:rPr lang="en-GB" sz="1800"/>
              <a:t>Depending on the leakage model of the device for the targeted operation, fixing a certain number of bytes to a constant (i.e. 0) can make appear specific patterns in the trace to locate the interesting area in the trace or even to recover secret.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5: Characterize</a:t>
            </a:r>
            <a:endParaRPr lang="en-GB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391" y="203346"/>
            <a:ext cx="2629141" cy="225134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CC3589-3123-E44A-B898-A09BB0B0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CBA0F0-B47B-3C68-B93C-F7FEF221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64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Reverse Engineering</a:t>
            </a:r>
            <a:br>
              <a:rPr lang="en-US"/>
            </a:br>
            <a:r>
              <a:rPr lang="en-US" sz="2000"/>
              <a:t>Reverse the Layout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4267200"/>
            <a:ext cx="10972800" cy="1889760"/>
          </a:xfrm>
        </p:spPr>
        <p:txBody>
          <a:bodyPr/>
          <a:lstStyle/>
          <a:p>
            <a:r>
              <a:rPr lang="en-US"/>
              <a:t>We can the reconstitute the IC whole structure</a:t>
            </a:r>
          </a:p>
          <a:p>
            <a:r>
              <a:rPr lang="en-US"/>
              <a:t>This operation is very complex and time consuming</a:t>
            </a:r>
          </a:p>
          <a:p>
            <a:pPr lvl="1"/>
            <a:r>
              <a:rPr lang="en-US"/>
              <a:t>In real life it is faster to focus on area of interest with a precise attack path</a:t>
            </a:r>
          </a:p>
        </p:txBody>
      </p:sp>
      <p:pic>
        <p:nvPicPr>
          <p:cNvPr id="5" name="Picture 2" descr="C:\_WORK\CRYPTO\Papiers&amp;LateX\2005_AREHCC\New_Images\New_Images_Arehcc\Top_C1_m1_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8528" y="1600200"/>
            <a:ext cx="3917476" cy="1981200"/>
          </a:xfrm>
          <a:prstGeom prst="rect">
            <a:avLst/>
          </a:prstGeom>
          <a:noFill/>
        </p:spPr>
      </p:pic>
      <p:pic>
        <p:nvPicPr>
          <p:cNvPr id="6" name="Picture 3" descr="C:\_WORK\CRYPTO\Papiers&amp;LateX\2005_AREHCC\New_Images\New_Images_Arehcc\Top_C1_m3_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8570" y="1600200"/>
            <a:ext cx="3967956" cy="1981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25600" y="3654624"/>
            <a:ext cx="372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/>
              <a:t>View of top métal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2401" y="3581400"/>
            <a:ext cx="388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/>
              <a:t>View of 1 metal lower after removal of top metals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F335C81-6D07-2D44-B2CA-E4D3BA79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AC76B9-23FB-88CF-3FF4-DEAE5DAA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086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762" y="1760614"/>
            <a:ext cx="11966475" cy="4645873"/>
          </a:xfrm>
        </p:spPr>
        <p:txBody>
          <a:bodyPr>
            <a:normAutofit/>
          </a:bodyPr>
          <a:lstStyle/>
          <a:p>
            <a:r>
              <a:rPr lang="en-GB" sz="2000" b="1"/>
              <a:t>What is the knowledge you can get to characterize?</a:t>
            </a:r>
          </a:p>
          <a:p>
            <a:endParaRPr lang="en-GB" sz="700"/>
          </a:p>
          <a:p>
            <a:r>
              <a:rPr lang="en-GB" sz="2000"/>
              <a:t>Key Knowledge </a:t>
            </a:r>
            <a:r>
              <a:rPr lang="en-GB" sz="2000">
                <a:sym typeface="Wingdings"/>
              </a:rPr>
              <a:t> </a:t>
            </a:r>
            <a:r>
              <a:rPr lang="en-GB" sz="2000" i="1">
                <a:sym typeface="Wingdings"/>
              </a:rPr>
              <a:t>Leakage Detection on Data Computation with Key Knowledge</a:t>
            </a:r>
            <a:endParaRPr lang="en-GB" sz="2000" i="1"/>
          </a:p>
          <a:p>
            <a:pPr lvl="1"/>
            <a:r>
              <a:rPr lang="en-GB" sz="1800"/>
              <a:t>Knowing the key means you can characterize your implementation (at each step, each round)</a:t>
            </a:r>
          </a:p>
          <a:p>
            <a:pPr lvl="2"/>
            <a:r>
              <a:rPr lang="en-GB" sz="1400"/>
              <a:t>You can test to correlate each intermediate value of the computation with the trace</a:t>
            </a:r>
          </a:p>
          <a:p>
            <a:pPr lvl="2"/>
            <a:r>
              <a:rPr lang="en-GB" sz="1400"/>
              <a:t>Answer: YES there is leakage in the implementation </a:t>
            </a:r>
            <a:r>
              <a:rPr lang="en-GB" sz="1400">
                <a:sym typeface="Wingdings"/>
              </a:rPr>
              <a:t> might lead to an attack exploitation</a:t>
            </a:r>
          </a:p>
          <a:p>
            <a:pPr lvl="2"/>
            <a:r>
              <a:rPr lang="en-GB" sz="1400"/>
              <a:t>Answer: NO there is no obvious leakage in the implementation</a:t>
            </a:r>
          </a:p>
          <a:p>
            <a:endParaRPr lang="en-GB" sz="700"/>
          </a:p>
          <a:p>
            <a:r>
              <a:rPr lang="en-GB" sz="2000"/>
              <a:t>Chosen Key</a:t>
            </a:r>
            <a:r>
              <a:rPr lang="en-GB" sz="2000">
                <a:sym typeface="Wingdings"/>
              </a:rPr>
              <a:t> </a:t>
            </a:r>
            <a:r>
              <a:rPr lang="en-GB" sz="2000" i="1">
                <a:sym typeface="Wingdings"/>
              </a:rPr>
              <a:t>Leakage Detection on Key Manipulation with Key Knowledge</a:t>
            </a:r>
            <a:endParaRPr lang="en-GB" sz="2000"/>
          </a:p>
          <a:p>
            <a:pPr lvl="1"/>
            <a:r>
              <a:rPr lang="en-GB" sz="1800"/>
              <a:t>Knowing the key allows to </a:t>
            </a:r>
            <a:r>
              <a:rPr lang="en-GB" sz="1800" b="1">
                <a:solidFill>
                  <a:schemeClr val="tx1"/>
                </a:solidFill>
              </a:rPr>
              <a:t>characterize the key schedule </a:t>
            </a:r>
            <a:r>
              <a:rPr lang="en-GB" sz="1800"/>
              <a:t>(T-test, reverse with varying keys)</a:t>
            </a:r>
          </a:p>
          <a:p>
            <a:pPr lvl="1"/>
            <a:r>
              <a:rPr lang="en-GB" sz="1800"/>
              <a:t>Can be used to build templates on the key manipulation</a:t>
            </a:r>
          </a:p>
          <a:p>
            <a:pPr lvl="1"/>
            <a:endParaRPr lang="en-GB" sz="1800"/>
          </a:p>
          <a:p>
            <a:r>
              <a:rPr lang="en-GB" sz="2000" b="1"/>
              <a:t>Characterization results provide first test conclusion.</a:t>
            </a:r>
          </a:p>
          <a:p>
            <a:pPr lvl="1"/>
            <a:endParaRPr lang="en-GB" sz="1800"/>
          </a:p>
          <a:p>
            <a:endParaRPr lang="en-GB" sz="2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6: Characterize						</a:t>
            </a:r>
            <a:endParaRPr lang="en-GB" b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859" y="99122"/>
            <a:ext cx="2629141" cy="225134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3173D91-0AA7-AA42-978E-8C78183B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972A10-5C73-6379-F4A5-A251825C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4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898200"/>
            <a:ext cx="4910536" cy="4551979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 sz="1600"/>
          </a:p>
          <a:p>
            <a:endParaRPr lang="en-GB" sz="1600"/>
          </a:p>
          <a:p>
            <a:r>
              <a:rPr lang="en-GB" sz="1800"/>
              <a:t>Run the attacks </a:t>
            </a:r>
          </a:p>
          <a:p>
            <a:r>
              <a:rPr lang="en-GB" sz="1800"/>
              <a:t>Test different leakages models</a:t>
            </a:r>
          </a:p>
          <a:p>
            <a:r>
              <a:rPr lang="en-GB" sz="1800"/>
              <a:t>Test all selection functions</a:t>
            </a:r>
          </a:p>
          <a:p>
            <a:r>
              <a:rPr lang="en-GB" sz="1800"/>
              <a:t>Log results</a:t>
            </a:r>
          </a:p>
          <a:p>
            <a:r>
              <a:rPr lang="en-GB" sz="1800"/>
              <a:t>Observe results</a:t>
            </a:r>
          </a:p>
          <a:p>
            <a:r>
              <a:rPr lang="en-GB" sz="1800"/>
              <a:t>Can use thresholds to sort the result at a first stage</a:t>
            </a:r>
          </a:p>
          <a:p>
            <a:pPr lvl="1"/>
            <a:r>
              <a:rPr lang="en-GB" sz="1400"/>
              <a:t>score value higher to a threshold</a:t>
            </a:r>
          </a:p>
          <a:p>
            <a:pPr lvl="1"/>
            <a:r>
              <a:rPr lang="en-GB" sz="1400"/>
              <a:t>Ratio between best score and next higher ones.</a:t>
            </a:r>
          </a:p>
          <a:p>
            <a:pPr marL="457200" lvl="1" indent="0">
              <a:buNone/>
            </a:pPr>
            <a:endParaRPr lang="en-GB" sz="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7: Attack	 </a:t>
            </a:r>
            <a:endParaRPr lang="en-GB" b="0"/>
          </a:p>
        </p:txBody>
      </p:sp>
      <p:sp>
        <p:nvSpPr>
          <p:cNvPr id="5" name="TextBox 4"/>
          <p:cNvSpPr txBox="1"/>
          <p:nvPr/>
        </p:nvSpPr>
        <p:spPr>
          <a:xfrm>
            <a:off x="-9939" y="1912717"/>
            <a:ext cx="4920476" cy="4616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No characterization knowledge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029202" y="1898201"/>
            <a:ext cx="4909930" cy="45519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accent1">
                    <a:lumMod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/>
          </a:p>
          <a:p>
            <a:endParaRPr lang="en-GB" sz="2000"/>
          </a:p>
          <a:p>
            <a:r>
              <a:rPr lang="en-GB" sz="1800">
                <a:solidFill>
                  <a:schemeClr val="tx1"/>
                </a:solidFill>
              </a:rPr>
              <a:t>Use characterization results to run appropriate attacks</a:t>
            </a:r>
          </a:p>
          <a:p>
            <a:r>
              <a:rPr lang="en-GB" sz="1800">
                <a:solidFill>
                  <a:schemeClr val="tx1"/>
                </a:solidFill>
              </a:rPr>
              <a:t>Tests related attack paths</a:t>
            </a:r>
          </a:p>
          <a:p>
            <a:pPr marL="457200" lvl="1" indent="0">
              <a:buNone/>
            </a:pPr>
            <a:r>
              <a:rPr lang="en-GB" sz="1400">
                <a:solidFill>
                  <a:schemeClr val="tx1"/>
                </a:solidFill>
              </a:rPr>
              <a:t>(model, selection functions..)</a:t>
            </a:r>
          </a:p>
          <a:p>
            <a:r>
              <a:rPr lang="en-GB" sz="1800">
                <a:solidFill>
                  <a:schemeClr val="tx1"/>
                </a:solidFill>
              </a:rPr>
              <a:t>Log results</a:t>
            </a:r>
          </a:p>
          <a:p>
            <a:r>
              <a:rPr lang="en-GB" sz="1800">
                <a:solidFill>
                  <a:schemeClr val="tx1"/>
                </a:solidFill>
              </a:rPr>
              <a:t>Observe results coherency with characterization</a:t>
            </a:r>
          </a:p>
          <a:p>
            <a:pPr lvl="1"/>
            <a:endParaRPr lang="en-GB" sz="1800"/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800"/>
          </a:p>
        </p:txBody>
      </p:sp>
      <p:sp>
        <p:nvSpPr>
          <p:cNvPr id="7" name="TextBox 6"/>
          <p:cNvSpPr txBox="1"/>
          <p:nvPr/>
        </p:nvSpPr>
        <p:spPr>
          <a:xfrm>
            <a:off x="5042454" y="1912716"/>
            <a:ext cx="4896678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With characterization knowledge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404" y="99122"/>
            <a:ext cx="1892538" cy="1628078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8C06E96-A967-4D43-AAE9-B712A10F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662D7EB-DE8C-868E-7EF2-640E05D4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083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5525" y="2434547"/>
            <a:ext cx="11966475" cy="2557684"/>
          </a:xfrm>
        </p:spPr>
        <p:txBody>
          <a:bodyPr/>
          <a:lstStyle/>
          <a:p>
            <a:r>
              <a:rPr lang="en-GB" sz="2400"/>
              <a:t>Conclude on testing and evaluation</a:t>
            </a:r>
          </a:p>
          <a:p>
            <a:endParaRPr lang="en-GB" sz="2400"/>
          </a:p>
          <a:p>
            <a:r>
              <a:rPr lang="en-GB" sz="2400"/>
              <a:t>Or relaunch different tests if there is a plan.</a:t>
            </a:r>
          </a:p>
          <a:p>
            <a:pPr lvl="1"/>
            <a:endParaRPr lang="en-GB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98768" cy="1229898"/>
          </a:xfrm>
        </p:spPr>
        <p:txBody>
          <a:bodyPr>
            <a:normAutofit/>
          </a:bodyPr>
          <a:lstStyle/>
          <a:p>
            <a:r>
              <a:rPr lang="en-GB"/>
              <a:t>Side Channel Attacks Methodology</a:t>
            </a:r>
            <a:br>
              <a:rPr lang="en-GB"/>
            </a:br>
            <a:r>
              <a:rPr lang="en-GB" sz="3600" b="0"/>
              <a:t>Step 8: Analyse and Decide</a:t>
            </a:r>
            <a:endParaRPr lang="en-GB" b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602917-28B2-C241-AD1C-E73F380F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C050B2-11B9-E2CA-7C79-938D5307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176D-B4F0-1C0E-6704-E33782BDD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31" y="1304924"/>
            <a:ext cx="2511969" cy="219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8482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4FA341-8B10-F049-8374-C8D1C7A4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Most used test is the student T-test</a:t>
            </a:r>
          </a:p>
          <a:p>
            <a:endParaRPr lang="en-GB"/>
          </a:p>
          <a:p>
            <a:r>
              <a:rPr lang="en-GB"/>
              <a:t>Requires the evaluator can send </a:t>
            </a:r>
            <a:r>
              <a:rPr lang="en-GB" u="sng"/>
              <a:t>chosen messages</a:t>
            </a:r>
          </a:p>
          <a:p>
            <a:pPr lvl="1"/>
            <a:r>
              <a:rPr lang="en-US"/>
              <a:t>Using random and fix plaintext sets </a:t>
            </a:r>
          </a:p>
          <a:p>
            <a:pPr lvl="1"/>
            <a:r>
              <a:rPr lang="en-US"/>
              <a:t>Variance based test </a:t>
            </a:r>
          </a:p>
          <a:p>
            <a:pPr lvl="1"/>
            <a:r>
              <a:rPr lang="en-US"/>
              <a:t>Identify 1</a:t>
            </a:r>
            <a:r>
              <a:rPr lang="en-US" baseline="30000"/>
              <a:t>st</a:t>
            </a:r>
            <a:r>
              <a:rPr lang="en-US"/>
              <a:t> order leakages</a:t>
            </a:r>
          </a:p>
          <a:p>
            <a:endParaRPr lang="en-US"/>
          </a:p>
          <a:p>
            <a:r>
              <a:rPr lang="en-US"/>
              <a:t>Can be turned to higher order leakages detection</a:t>
            </a:r>
          </a:p>
          <a:p>
            <a:endParaRPr lang="en-GB" u="sng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132B111-DAA8-AF48-BA83-8690AE1E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Welsch t-test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548F6-CF5D-C740-9483-4E29DCCB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1FBAE4-02F1-E23F-7E2C-34A2ED2A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68436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DD8CB-386D-3741-A2BA-A629CE3B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TVLA and t test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F6EDDA-5A8B-3448-8DDA-E378308D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147601-1C76-E346-6051-29E44D0F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C102E3-95AA-A6CD-9D4B-BB296555A539}"/>
              </a:ext>
            </a:extLst>
          </p:cNvPr>
          <p:cNvSpPr txBox="1"/>
          <p:nvPr/>
        </p:nvSpPr>
        <p:spPr>
          <a:xfrm>
            <a:off x="152400" y="1439689"/>
            <a:ext cx="12039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initial publication dealing with using the Welch's t test for TVLA is the following one in 2008:</a:t>
            </a:r>
          </a:p>
          <a:p>
            <a:r>
              <a:rPr lang="en-GB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https://csrc.nist.gov/csrc/media/events/non-invasive-attack-testing-workshop/documents/08_goodwill.pdf</a:t>
            </a:r>
            <a:endParaRPr lang="en-GB" dirty="0">
              <a:solidFill>
                <a:srgbClr val="00206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Image 10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58C8102F-1CC4-5508-DD6D-39C6DFB7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1" y="36766"/>
            <a:ext cx="6095616" cy="1268158"/>
          </a:xfrm>
          <a:prstGeom prst="rect">
            <a:avLst/>
          </a:prstGeom>
        </p:spPr>
      </p:pic>
      <p:pic>
        <p:nvPicPr>
          <p:cNvPr id="13" name="Image 12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23FA14A5-3192-6D31-0698-BBE5D0BF3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7" y="2611120"/>
            <a:ext cx="4216084" cy="3131670"/>
          </a:xfrm>
          <a:prstGeom prst="rect">
            <a:avLst/>
          </a:prstGeom>
        </p:spPr>
      </p:pic>
      <p:pic>
        <p:nvPicPr>
          <p:cNvPr id="15" name="Image 14" descr="Une image contenant texte, Police, capture d’écran, document&#10;&#10;Description générée automatiquement">
            <a:extLst>
              <a:ext uri="{FF2B5EF4-FFF2-40B4-BE49-F238E27FC236}">
                <a16:creationId xmlns:a16="http://schemas.microsoft.com/office/drawing/2014/main" id="{7BEB824A-D7AC-99E9-A17F-4358EE8D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69" y="2341477"/>
            <a:ext cx="5781578" cy="36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10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2F14BB-1EAC-B54C-A696-2872CCA5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Welsch t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021D6-BD46-354F-A17B-95D8A918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13647"/>
            <a:ext cx="9359551" cy="4634753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T-test examines the leakage of the Device Under Test (DUT) independent of its underlying architecture. </a:t>
            </a:r>
          </a:p>
          <a:p>
            <a:r>
              <a:rPr lang="en-GB" dirty="0"/>
              <a:t>Gives a level of confidence to conclude that the DUT has an exploitable leakage or not. </a:t>
            </a:r>
          </a:p>
          <a:p>
            <a:r>
              <a:rPr lang="en-GB" dirty="0"/>
              <a:t>However, it provides no information </a:t>
            </a:r>
          </a:p>
          <a:p>
            <a:pPr lvl="1"/>
            <a:r>
              <a:rPr lang="en-GB" sz="1400" dirty="0"/>
              <a:t>about the easiness/hardness of an attack which can exploit the leakage,</a:t>
            </a:r>
          </a:p>
          <a:p>
            <a:pPr lvl="1"/>
            <a:r>
              <a:rPr lang="en-GB" sz="1400" dirty="0"/>
              <a:t>nor about an appropriate intermediate value and the hypothetical model. </a:t>
            </a:r>
          </a:p>
          <a:p>
            <a:r>
              <a:rPr lang="en-GB" dirty="0"/>
              <a:t>Can easily and rapidly report that the DUT fails to provide the desired security level:</a:t>
            </a:r>
          </a:p>
          <a:p>
            <a:pPr lvl="1"/>
            <a:r>
              <a:rPr lang="en-GB" sz="1400" dirty="0"/>
              <a:t>e.g., due to a mistake in the design engineering</a:t>
            </a:r>
          </a:p>
          <a:p>
            <a:pPr lvl="1"/>
            <a:r>
              <a:rPr lang="en-GB" sz="1400" dirty="0"/>
              <a:t>or a flaw in the countermeasure.</a:t>
            </a:r>
          </a:p>
          <a:p>
            <a:r>
              <a:rPr lang="en-GB" dirty="0"/>
              <a:t>T-test analysis requires to acquire at least two (better more) sets of traces:</a:t>
            </a:r>
          </a:p>
          <a:p>
            <a:pPr lvl="1"/>
            <a:r>
              <a:rPr lang="en-GB" sz="1400" dirty="0"/>
              <a:t>Set A provides random data</a:t>
            </a:r>
          </a:p>
          <a:p>
            <a:pPr lvl="1"/>
            <a:r>
              <a:rPr lang="en-GB" sz="1400" dirty="0"/>
              <a:t>Set B provides fix or semi-fix data</a:t>
            </a:r>
          </a:p>
          <a:p>
            <a:pPr lvl="1"/>
            <a:r>
              <a:rPr lang="en-GB" sz="1400" dirty="0"/>
              <a:t>The targeted data could be any of the algorithm inputs (plaintext, key, mask ...). </a:t>
            </a:r>
          </a:p>
          <a:p>
            <a:endParaRPr lang="en-GB" sz="1200" dirty="0"/>
          </a:p>
          <a:p>
            <a:r>
              <a:rPr lang="en-GB" sz="1000" dirty="0"/>
              <a:t>[GJJR] G. Goodwill, B. Jun, J. Jaffe, P. </a:t>
            </a:r>
            <a:r>
              <a:rPr lang="en-GB" sz="1000" dirty="0" err="1"/>
              <a:t>Rohatji</a:t>
            </a:r>
            <a:r>
              <a:rPr lang="en-GB" sz="1000" dirty="0"/>
              <a:t> - A testing methodology for side-channel resistance validation. </a:t>
            </a:r>
            <a:r>
              <a:rPr lang="en-GB" sz="1000" dirty="0">
                <a:hlinkClick r:id="rId2"/>
              </a:rPr>
              <a:t>https://csrc.nist.gov/csrc/media/events/non-invasive-attack-testing-workshop/documents/08_goodwill.pdf</a:t>
            </a:r>
            <a:endParaRPr lang="en-GB" sz="1000" dirty="0"/>
          </a:p>
          <a:p>
            <a:r>
              <a:rPr lang="en-GB" sz="1000" dirty="0"/>
              <a:t> [SM15] Tobias Schneider and Amir Moradi. Leakage Assessment Methodology - a clear roadmap for side-channel evaluations. CHES-2015 - </a:t>
            </a:r>
            <a:r>
              <a:rPr lang="en-GB" sz="1000" dirty="0">
                <a:hlinkClick r:id="rId3"/>
              </a:rPr>
              <a:t>https://eprint.iacr.org/2015/207.pdf</a:t>
            </a:r>
            <a:endParaRPr lang="en-GB" sz="1000" dirty="0"/>
          </a:p>
          <a:p>
            <a:r>
              <a:rPr lang="en-GB" sz="1000" dirty="0"/>
              <a:t>[BCDJKKLMRS] G. Becker, J. Cooper, E. </a:t>
            </a:r>
            <a:r>
              <a:rPr lang="en-GB" sz="1000" dirty="0" err="1"/>
              <a:t>DeMulder</a:t>
            </a:r>
            <a:r>
              <a:rPr lang="en-GB" sz="1000" dirty="0"/>
              <a:t>, G. Goodwill, J. Jaffe, G. Kenworthy, T. </a:t>
            </a:r>
            <a:r>
              <a:rPr lang="en-GB" sz="1000" dirty="0" err="1"/>
              <a:t>Kouzminov</a:t>
            </a:r>
            <a:r>
              <a:rPr lang="en-GB" sz="1000" dirty="0"/>
              <a:t>, A. </a:t>
            </a:r>
            <a:r>
              <a:rPr lang="en-GB" sz="1000" dirty="0" err="1"/>
              <a:t>Leiserson</a:t>
            </a:r>
            <a:r>
              <a:rPr lang="en-GB" sz="1000" dirty="0"/>
              <a:t>, M. Marson, </a:t>
            </a:r>
            <a:r>
              <a:rPr lang="en-GB" sz="1000" dirty="0" err="1"/>
              <a:t>P.Rohatgi</a:t>
            </a:r>
            <a:r>
              <a:rPr lang="en-GB" sz="1000" dirty="0"/>
              <a:t> and S. </a:t>
            </a:r>
            <a:r>
              <a:rPr lang="en-GB" sz="1000" dirty="0" err="1"/>
              <a:t>Saa</a:t>
            </a:r>
            <a:r>
              <a:rPr lang="en-GB" sz="1000" dirty="0"/>
              <a:t>. Test Vector Leakage Assessment (TVLA) methodology in practice</a:t>
            </a: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6C1F89-4D38-4440-8B2D-58D6D9D1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DFB77B-5446-5CDD-0B3F-F6333A9F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22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140CE-2F67-C066-898F-A30EFE87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8837D-0C8D-9532-9A9F-9B0A38C9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 test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F4E69A-C90B-B8A0-BB76-D23B2B46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4DB9F02-0062-8D36-ABE3-76DA7602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29" y="1712390"/>
            <a:ext cx="7553434" cy="2863326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AF37B8-6F2D-A4E7-6745-345E6024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308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132B111-DAA8-AF48-BA83-8690AE1E0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312988"/>
            <a:ext cx="5795963" cy="2702071"/>
          </a:xfrm>
        </p:spPr>
        <p:txBody>
          <a:bodyPr anchor="ctr">
            <a:normAutofit/>
          </a:bodyPr>
          <a:lstStyle/>
          <a:p>
            <a:r>
              <a:rPr lang="en-GB" dirty="0"/>
              <a:t>TP of t-test on AES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4FA341-8B10-F049-8374-C8D1C7A4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015060"/>
            <a:ext cx="5795963" cy="1077764"/>
          </a:xfrm>
        </p:spPr>
        <p:txBody>
          <a:bodyPr>
            <a:normAutofit/>
          </a:bodyPr>
          <a:lstStyle/>
          <a:p>
            <a:r>
              <a:rPr lang="en-GB" dirty="0"/>
              <a:t>See demo/TP notebook on AES</a:t>
            </a:r>
          </a:p>
        </p:txBody>
      </p:sp>
      <p:pic>
        <p:nvPicPr>
          <p:cNvPr id="8" name="Vidéo 7" descr="Eye Chart Test">
            <a:extLst>
              <a:ext uri="{FF2B5EF4-FFF2-40B4-BE49-F238E27FC236}">
                <a16:creationId xmlns:a16="http://schemas.microsoft.com/office/drawing/2014/main" id="{FED68520-DA38-9EC5-FEFE-9A506C1AD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5106" r="13234" b="-1"/>
          <a:stretch/>
        </p:blipFill>
        <p:spPr>
          <a:xfrm>
            <a:off x="438828" y="10"/>
            <a:ext cx="6280432" cy="685799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6" name="Espace réservé du numéro de diapositive 5" hidden="1">
            <a:extLst>
              <a:ext uri="{FF2B5EF4-FFF2-40B4-BE49-F238E27FC236}">
                <a16:creationId xmlns:a16="http://schemas.microsoft.com/office/drawing/2014/main" id="{85F548F6-CF5D-C740-9483-4E29DCCBDB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pPr>
              <a:spcAft>
                <a:spcPts val="600"/>
              </a:spcAft>
            </a:pPr>
            <a:fld id="{7CDA1BF6-8933-45E5-8865-E113F8F08A00}" type="slidenum">
              <a:rPr lang="fr-FR" smtClean="0"/>
              <a:pPr>
                <a:spcAft>
                  <a:spcPts val="600"/>
                </a:spcAft>
              </a:pPr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44C98-11EB-5940-99A5-F7D03DA3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Attack and Remaining Key Entropy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B9FFA5-8895-1E43-9887-C3FB57EE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15" y="1827102"/>
            <a:ext cx="8596668" cy="3880773"/>
          </a:xfrm>
        </p:spPr>
        <p:txBody>
          <a:bodyPr/>
          <a:lstStyle/>
          <a:p>
            <a:r>
              <a:rPr lang="en-GB"/>
              <a:t>How to evaluate the results of a side-channel attack</a:t>
            </a:r>
          </a:p>
          <a:p>
            <a:pPr lvl="1"/>
            <a:r>
              <a:rPr lang="en-GB"/>
              <a:t>Do we really need the full key to be recovered?</a:t>
            </a:r>
          </a:p>
          <a:p>
            <a:pPr lvl="1"/>
            <a:r>
              <a:rPr lang="en-GB"/>
              <a:t>Remaining entropy is the right cursor !</a:t>
            </a:r>
          </a:p>
          <a:p>
            <a:pPr lvl="1"/>
            <a:r>
              <a:rPr lang="en-GB">
                <a:hlinkClick r:id="rId2"/>
              </a:rPr>
              <a:t>https://eprint.iacr.org/2014/920.pdf</a:t>
            </a:r>
            <a:endParaRPr lang="en-GB"/>
          </a:p>
          <a:p>
            <a:pPr lvl="1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2679CC-B053-A444-B2D1-A1EF5044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50" y="3452151"/>
            <a:ext cx="8488846" cy="28194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3E8375-5DE5-054E-A0D3-EF3AE1C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2B35C0-A4A0-3C4A-80D6-CA1766F3E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878" y="1053758"/>
            <a:ext cx="3049387" cy="2262448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B9D2DF-CD51-3806-2465-CC6B96AB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60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5999" y="2312988"/>
            <a:ext cx="5795963" cy="2702071"/>
          </a:xfrm>
        </p:spPr>
        <p:txBody>
          <a:bodyPr anchor="ctr">
            <a:normAutofit/>
          </a:bodyPr>
          <a:lstStyle/>
          <a:p>
            <a:r>
              <a:rPr lang="en-US" sz="2500" dirty="0"/>
              <a:t>Cryptographic Protocol vs.. Cryptographic Algorithm </a:t>
            </a:r>
            <a:r>
              <a:rPr lang="mr-IN" sz="2500" dirty="0"/>
              <a:t>…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Sometimes there is still space somewhere around the algorithm for something different</a:t>
            </a:r>
            <a:endParaRPr lang="en-US" sz="2500" u="sng" dirty="0"/>
          </a:p>
        </p:txBody>
      </p:sp>
      <p:pic>
        <p:nvPicPr>
          <p:cNvPr id="8" name="Picture 7" descr="101010 data lines to infinity">
            <a:extLst>
              <a:ext uri="{FF2B5EF4-FFF2-40B4-BE49-F238E27FC236}">
                <a16:creationId xmlns:a16="http://schemas.microsoft.com/office/drawing/2014/main" id="{613B6A6A-3876-5BD4-89B6-4209558C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04" r="18600" b="1"/>
          <a:stretch/>
        </p:blipFill>
        <p:spPr>
          <a:xfrm>
            <a:off x="438828" y="10"/>
            <a:ext cx="6280432" cy="685799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6" name="Espace réservé du numéro de diapositive 5" hidden="1">
            <a:extLst>
              <a:ext uri="{FF2B5EF4-FFF2-40B4-BE49-F238E27FC236}">
                <a16:creationId xmlns:a16="http://schemas.microsoft.com/office/drawing/2014/main" id="{FEC7160E-DEC0-8E40-9FF3-4FA3A0DA0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pPr>
              <a:spcAft>
                <a:spcPts val="600"/>
              </a:spcAft>
            </a:pPr>
            <a:fld id="{7CDA1BF6-8933-45E5-8865-E113F8F08A00}" type="slidenum">
              <a:rPr lang="fr-FR" smtClean="0"/>
              <a:pPr>
                <a:spcAft>
                  <a:spcPts val="600"/>
                </a:spcAft>
              </a:pPr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1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Reverse Engineering</a:t>
            </a:r>
            <a:br>
              <a:rPr lang="en-US"/>
            </a:br>
            <a:r>
              <a:rPr lang="en-US"/>
              <a:t>Read Memories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0826" y="1837490"/>
            <a:ext cx="10972800" cy="4611770"/>
          </a:xfrm>
        </p:spPr>
        <p:txBody>
          <a:bodyPr>
            <a:normAutofit/>
          </a:bodyPr>
          <a:lstStyle/>
          <a:p>
            <a:r>
              <a:rPr lang="en-US"/>
              <a:t>Extract (read) the not volatile memories content (data, code).</a:t>
            </a:r>
          </a:p>
          <a:p>
            <a:r>
              <a:rPr lang="en-US"/>
              <a:t>RAM, EEPROM, FLASH : difficult but possible</a:t>
            </a:r>
          </a:p>
          <a:p>
            <a:r>
              <a:rPr lang="en-US"/>
              <a:t>ROM: </a:t>
            </a:r>
          </a:p>
          <a:p>
            <a:pPr lvl="1"/>
            <a:r>
              <a:rPr lang="en-US"/>
              <a:t>Easier </a:t>
            </a:r>
          </a:p>
          <a:p>
            <a:pPr lvl="1"/>
            <a:r>
              <a:rPr lang="en-US"/>
              <a:t>Related to the kind of memory (diffused or not)</a:t>
            </a:r>
          </a:p>
          <a:p>
            <a:pPr lvl="1"/>
            <a:r>
              <a:rPr lang="en-US"/>
              <a:t>Require different techniques</a:t>
            </a:r>
          </a:p>
          <a:p>
            <a:r>
              <a:rPr lang="en-US"/>
              <a:t>Depend to the technological node:</a:t>
            </a:r>
          </a:p>
          <a:p>
            <a:pPr lvl="1"/>
            <a:r>
              <a:rPr lang="en-US"/>
              <a:t>90nm, 65nm</a:t>
            </a:r>
          </a:p>
          <a:p>
            <a:pPr lvl="1"/>
            <a:r>
              <a:rPr lang="en-US"/>
              <a:t>28nm (!)</a:t>
            </a:r>
          </a:p>
          <a:p>
            <a:pPr lvl="1"/>
            <a:r>
              <a:rPr lang="en-US"/>
              <a:t>7nm is the current best techno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35185" t="26303" r="35185" b="22668"/>
          <a:stretch>
            <a:fillRect/>
          </a:stretch>
        </p:blipFill>
        <p:spPr bwMode="auto">
          <a:xfrm>
            <a:off x="7034692" y="3887308"/>
            <a:ext cx="3538116" cy="2296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2400" y="2025372"/>
            <a:ext cx="259861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992784-0A05-484E-9B0B-EEEFDFFA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4BCF4C-1B34-18E0-9FA8-C72EB082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81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8091" y="1800529"/>
            <a:ext cx="8785912" cy="4116177"/>
          </a:xfrm>
        </p:spPr>
        <p:txBody>
          <a:bodyPr/>
          <a:lstStyle/>
          <a:p>
            <a:r>
              <a:rPr lang="en-US" sz="2400"/>
              <a:t>Developers MUST prevent their product from side-channel attacks</a:t>
            </a:r>
          </a:p>
          <a:p>
            <a:pPr lvl="1"/>
            <a:r>
              <a:rPr lang="en-US" sz="2000"/>
              <a:t>First and higher order(s)</a:t>
            </a:r>
          </a:p>
          <a:p>
            <a:pPr lvl="1"/>
            <a:r>
              <a:rPr lang="en-US" sz="2000"/>
              <a:t>Cryptographic engineers develop strong DES and AES</a:t>
            </a:r>
          </a:p>
          <a:p>
            <a:r>
              <a:rPr lang="en-US" sz="2400"/>
              <a:t>These algorithms are used in protocols</a:t>
            </a:r>
          </a:p>
          <a:p>
            <a:pPr lvl="1"/>
            <a:r>
              <a:rPr lang="en-US" sz="2000"/>
              <a:t>Weakness can be in the protocol</a:t>
            </a:r>
          </a:p>
          <a:p>
            <a:pPr lvl="1"/>
            <a:r>
              <a:rPr lang="en-US" sz="2000"/>
              <a:t>MAC Algo3 is an ISO protocol </a:t>
            </a:r>
          </a:p>
          <a:p>
            <a:pPr lvl="2"/>
            <a:r>
              <a:rPr lang="en-US" sz="1800"/>
              <a:t>DES CBC chaining mode</a:t>
            </a:r>
          </a:p>
          <a:p>
            <a:pPr lvl="2"/>
            <a:r>
              <a:rPr lang="en-US" sz="1800"/>
              <a:t>End with a TDES operation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Side-Channel Attack on the MAC Algo3</a:t>
            </a:r>
            <a:br>
              <a:rPr lang="en-US"/>
            </a:br>
            <a:r>
              <a:rPr lang="en-US"/>
              <a:t>2015 (only…)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A5BB54-059B-1648-AC1B-491FF566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0DBC92A-BCF0-D6A9-063E-4093780D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73459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Algo3</a:t>
            </a:r>
          </a:p>
        </p:txBody>
      </p:sp>
      <p:pic>
        <p:nvPicPr>
          <p:cNvPr id="6" name="Picture 5" descr="ISO9797MACAlg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485569"/>
            <a:ext cx="8391525" cy="452470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AD8C37-92C4-0C42-9D47-D8DA2111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131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87B0DDB-A5FF-A973-E1C6-11B44D53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7805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Algo3</a:t>
            </a:r>
          </a:p>
        </p:txBody>
      </p:sp>
      <p:pic>
        <p:nvPicPr>
          <p:cNvPr id="2" name="Picture 1" descr="MACAlg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459620"/>
            <a:ext cx="7086600" cy="479107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48065F-7A49-264F-BB4E-5C2C93F4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907E64-F00C-5F46-13D5-7FBBA446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02776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Side-Channel Attack on MAC Algo3</a:t>
            </a:r>
          </a:p>
        </p:txBody>
      </p:sp>
      <p:pic>
        <p:nvPicPr>
          <p:cNvPr id="3" name="Picture 2" descr="AreaOfInter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42" y="1746404"/>
            <a:ext cx="5956235" cy="40053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522" y="2307672"/>
            <a:ext cx="5940719" cy="38564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400"/>
              <a:t>Set P</a:t>
            </a:r>
            <a:r>
              <a:rPr lang="en-GB" sz="2400" baseline="-25000"/>
              <a:t>1</a:t>
            </a:r>
            <a:r>
              <a:rPr lang="en-GB" sz="2400"/>
              <a:t> to constant, i.e. 0</a:t>
            </a:r>
          </a:p>
          <a:p>
            <a:pPr marL="457200" indent="-457200">
              <a:buFont typeface="Arial"/>
              <a:buChar char="•"/>
            </a:pPr>
            <a:r>
              <a:rPr lang="en-GB" sz="2400"/>
              <a:t>Execute MA3 </a:t>
            </a:r>
          </a:p>
          <a:p>
            <a:pPr marL="914400" lvl="1" indent="-457200">
              <a:buFont typeface="Arial"/>
              <a:buChar char="•"/>
            </a:pPr>
            <a:r>
              <a:rPr lang="en-GB" sz="2400"/>
              <a:t>with random values for P</a:t>
            </a:r>
            <a:r>
              <a:rPr lang="en-GB" sz="2400" baseline="-25000"/>
              <a:t>2</a:t>
            </a:r>
            <a:r>
              <a:rPr lang="en-GB" sz="2400"/>
              <a:t>: P</a:t>
            </a:r>
            <a:r>
              <a:rPr lang="en-GB" sz="2400" baseline="-25000"/>
              <a:t>2,0</a:t>
            </a:r>
            <a:r>
              <a:rPr lang="en-GB" sz="2400"/>
              <a:t> to P</a:t>
            </a:r>
            <a:r>
              <a:rPr lang="en-GB" sz="2400" baseline="-25000"/>
              <a:t>2,n</a:t>
            </a:r>
          </a:p>
          <a:p>
            <a:pPr marL="914400" lvl="1" indent="-457200">
              <a:buFont typeface="Arial"/>
              <a:buChar char="•"/>
            </a:pPr>
            <a:r>
              <a:rPr lang="en-GB" sz="2400"/>
              <a:t>Collect execution traces C</a:t>
            </a:r>
            <a:r>
              <a:rPr lang="en-GB" sz="2400" baseline="-25000"/>
              <a:t>0 </a:t>
            </a:r>
            <a:r>
              <a:rPr lang="mr-IN" sz="2400"/>
              <a:t>…</a:t>
            </a:r>
            <a:r>
              <a:rPr lang="en-GB" sz="2400"/>
              <a:t> C</a:t>
            </a:r>
            <a:r>
              <a:rPr lang="en-GB" sz="2400" baseline="-25000"/>
              <a:t>n</a:t>
            </a:r>
          </a:p>
          <a:p>
            <a:pPr marL="457200" indent="-457200">
              <a:buFont typeface="Arial"/>
              <a:buChar char="•"/>
            </a:pPr>
            <a:r>
              <a:rPr lang="en-GB" sz="2400"/>
              <a:t>Perform CPA on P</a:t>
            </a:r>
            <a:r>
              <a:rPr lang="en-GB" sz="2400" baseline="-25000"/>
              <a:t>2</a:t>
            </a:r>
            <a:r>
              <a:rPr lang="en-GB" sz="2400"/>
              <a:t> xor C</a:t>
            </a:r>
            <a:r>
              <a:rPr lang="en-GB" sz="2400" baseline="-25000"/>
              <a:t>1</a:t>
            </a:r>
          </a:p>
          <a:p>
            <a:pPr marL="914400" lvl="1" indent="-457200">
              <a:buFont typeface="Arial"/>
              <a:buChar char="•"/>
            </a:pPr>
            <a:r>
              <a:rPr lang="en-GB" sz="2400"/>
              <a:t>C</a:t>
            </a:r>
            <a:r>
              <a:rPr lang="en-GB" sz="2400" baseline="-25000"/>
              <a:t>1</a:t>
            </a:r>
            <a:r>
              <a:rPr lang="en-GB" sz="2400"/>
              <a:t> = DES(0, K</a:t>
            </a:r>
            <a:r>
              <a:rPr lang="en-GB" sz="2400" baseline="-25000"/>
              <a:t>1</a:t>
            </a:r>
            <a:r>
              <a:rPr lang="en-GB" sz="240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GB" sz="2400"/>
              <a:t>Recover the value C</a:t>
            </a:r>
            <a:r>
              <a:rPr lang="en-GB" sz="2400" baseline="-25000"/>
              <a:t>1</a:t>
            </a:r>
          </a:p>
          <a:p>
            <a:pPr marL="457200" indent="-457200">
              <a:buFont typeface="Arial"/>
              <a:buChar char="•"/>
            </a:pPr>
            <a:r>
              <a:rPr lang="en-GB" sz="2400"/>
              <a:t>Brute force C</a:t>
            </a:r>
            <a:r>
              <a:rPr lang="en-GB" sz="2400" baseline="-25000"/>
              <a:t>1</a:t>
            </a:r>
            <a:r>
              <a:rPr lang="en-GB" sz="2400"/>
              <a:t> and recover K</a:t>
            </a:r>
            <a:r>
              <a:rPr lang="en-GB" sz="2400" baseline="-25000"/>
              <a:t>1</a:t>
            </a:r>
          </a:p>
          <a:p>
            <a:pPr marL="457200" indent="-457200">
              <a:buFont typeface="Arial"/>
              <a:buChar char="•"/>
            </a:pPr>
            <a:r>
              <a:rPr lang="en-GB" sz="2400"/>
              <a:t>Brute force MAC and recover K</a:t>
            </a:r>
            <a:r>
              <a:rPr lang="en-GB" sz="2400" baseline="-25000"/>
              <a:t>2</a:t>
            </a:r>
            <a:r>
              <a:rPr lang="en-GB" sz="2400"/>
              <a:t>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4280F39-604D-1D4A-A0BB-112C4266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133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F03E603-37B5-4088-7850-0599C1AD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9628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Attack Result	</a:t>
            </a:r>
          </a:p>
        </p:txBody>
      </p:sp>
      <p:pic>
        <p:nvPicPr>
          <p:cNvPr id="7" name="Picture 6" descr="MacCpa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95" y="2107132"/>
            <a:ext cx="6205728" cy="336499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9538FE-199D-1C4C-AE08-57C7303D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E01497D-945E-B3E1-89F6-3AB39F80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20077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16C3A-AE76-DD41-A4E4-70A7D8A8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sz="3300"/>
              <a:t>Today?</a:t>
            </a:r>
            <a:br>
              <a:rPr lang="en-GB" sz="3300"/>
            </a:br>
            <a:r>
              <a:rPr lang="en-GB" sz="3300"/>
              <a:t>More and more side-channel attacks in real life.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1722FE0-1EB1-B251-B85A-80F724D204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04925"/>
            <a:ext cx="12192000" cy="555307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 hidden="1">
            <a:extLst>
              <a:ext uri="{FF2B5EF4-FFF2-40B4-BE49-F238E27FC236}">
                <a16:creationId xmlns:a16="http://schemas.microsoft.com/office/drawing/2014/main" id="{0D79FA50-2F33-F44B-ACB1-5D12FA127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0261" y="6330968"/>
            <a:ext cx="411004" cy="292554"/>
          </a:xfrm>
        </p:spPr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809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960636-C2B3-374F-A6F8-E720B3682DDD}"/>
              </a:ext>
            </a:extLst>
          </p:cNvPr>
          <p:cNvSpPr txBox="1">
            <a:spLocks/>
          </p:cNvSpPr>
          <p:nvPr/>
        </p:nvSpPr>
        <p:spPr>
          <a:xfrm>
            <a:off x="90058" y="99122"/>
            <a:ext cx="9802086" cy="122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Side-channel </a:t>
            </a:r>
          </a:p>
          <a:p>
            <a:r>
              <a:rPr lang="en-GB"/>
              <a:t>Target any Kind of Integrated Circuit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31232D8-298A-3A45-9914-5D34E9F2F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46" r="50000" b="19083"/>
          <a:stretch/>
        </p:blipFill>
        <p:spPr>
          <a:xfrm>
            <a:off x="345989" y="2359180"/>
            <a:ext cx="3037560" cy="15899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29DBA7-3E2A-C149-85AF-EF47D23E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6784" y="5491537"/>
            <a:ext cx="1675216" cy="136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0CD7D1B-1F8B-864E-9183-AAD9A2C70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24" y="2125945"/>
            <a:ext cx="2637353" cy="205637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D5CADA-5E4B-8B41-B925-8EBAB67FF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1" y="2224932"/>
            <a:ext cx="5931242" cy="32053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E144F2-65F2-5B4A-9379-2DEC654A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70" t="15335" b="1516"/>
          <a:stretch/>
        </p:blipFill>
        <p:spPr>
          <a:xfrm>
            <a:off x="345989" y="3999457"/>
            <a:ext cx="3009012" cy="2175311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B1B8F1D-6615-B640-80A2-B0165ECAF0EC}"/>
              </a:ext>
            </a:extLst>
          </p:cNvPr>
          <p:cNvSpPr txBox="1"/>
          <p:nvPr/>
        </p:nvSpPr>
        <p:spPr>
          <a:xfrm>
            <a:off x="345989" y="1581664"/>
            <a:ext cx="10692713" cy="369332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r>
              <a:rPr lang="en-GB"/>
              <a:t>Smartcards, Secure Elements, FPGA, SoC FPGA, complex SoC in mobiles, computers </a:t>
            </a:r>
            <a:r>
              <a:rPr lang="mr-IN"/>
              <a:t>…</a:t>
            </a:r>
            <a:endParaRPr lang="fr-FR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5896E4C-055D-3445-86FF-E2AF8B1C69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4065343" y="4300880"/>
            <a:ext cx="1851513" cy="1721548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0007600-20BF-3641-85C9-90379B76BDFC}"/>
              </a:ext>
            </a:extLst>
          </p:cNvPr>
          <p:cNvSpPr txBox="1"/>
          <p:nvPr/>
        </p:nvSpPr>
        <p:spPr>
          <a:xfrm>
            <a:off x="4505842" y="5959324"/>
            <a:ext cx="141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/>
              <a:t>Nvidia Tegra 2 SoC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C641524-36D2-D844-ACBF-2A5B7137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4EB0BDB-44DD-5195-E613-76C0428F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Smart cards: contact, contactless or dual interface</a:t>
            </a:r>
          </a:p>
          <a:p>
            <a:r>
              <a:rPr lang="en-US"/>
              <a:t>RFID Tags</a:t>
            </a:r>
          </a:p>
          <a:p>
            <a:r>
              <a:rPr lang="en-US"/>
              <a:t>Tokens, USB keys, SSD secure storage</a:t>
            </a:r>
          </a:p>
          <a:p>
            <a:r>
              <a:rPr lang="en-US"/>
              <a:t>Set-top-Box</a:t>
            </a:r>
          </a:p>
          <a:p>
            <a:r>
              <a:rPr lang="en-US"/>
              <a:t>FPGAs</a:t>
            </a:r>
          </a:p>
          <a:p>
            <a:r>
              <a:rPr lang="en-US"/>
              <a:t>Systems on Chips (SoC)</a:t>
            </a:r>
          </a:p>
          <a:p>
            <a:r>
              <a:rPr lang="en-US"/>
              <a:t>Mobile Phone </a:t>
            </a:r>
          </a:p>
          <a:p>
            <a:r>
              <a:rPr lang="en-US"/>
              <a:t>Military Products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393" y="514616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Wide Range of Products Nowadays</a:t>
            </a:r>
            <a:endParaRPr lang="en-US" u="sng"/>
          </a:p>
        </p:txBody>
      </p:sp>
      <p:pic>
        <p:nvPicPr>
          <p:cNvPr id="5" name="Picture 4" descr="Carte à pu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1553" y="1578805"/>
            <a:ext cx="1291106" cy="753147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5625" y="2508033"/>
            <a:ext cx="1303304" cy="83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90716-apple-iphone-7-plus-688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857" y="4082047"/>
            <a:ext cx="2725567" cy="1532689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8980" y="3354136"/>
            <a:ext cx="11811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05169" y="2332789"/>
            <a:ext cx="988123" cy="130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ank-152362_960_7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26" y="6176207"/>
            <a:ext cx="1145005" cy="663149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05F404F-9006-C942-9537-77400826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4A8BA3-CE10-7C5F-0DC7-8D4F75B0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55363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7" y="1520830"/>
            <a:ext cx="5298807" cy="452524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GB" sz="2400"/>
              <a:t>Measurement: power, RF, EM</a:t>
            </a:r>
          </a:p>
          <a:p>
            <a:r>
              <a:rPr lang="en-GB" sz="2400"/>
              <a:t>Timings Attacks</a:t>
            </a:r>
          </a:p>
          <a:p>
            <a:r>
              <a:rPr lang="en-GB" sz="2400"/>
              <a:t>Simple Side-Channel Analysis</a:t>
            </a:r>
          </a:p>
          <a:p>
            <a:r>
              <a:rPr lang="en-GB" sz="2400"/>
              <a:t>Differential Side-Channel Analysis</a:t>
            </a:r>
          </a:p>
          <a:p>
            <a:r>
              <a:rPr lang="en-GB" sz="2400"/>
              <a:t>Advanced Side-Channel Attacks: </a:t>
            </a:r>
          </a:p>
          <a:p>
            <a:pPr lvl="1"/>
            <a:r>
              <a:rPr lang="en-GB" sz="2000"/>
              <a:t>Horizontal, </a:t>
            </a:r>
          </a:p>
          <a:p>
            <a:pPr lvl="1"/>
            <a:r>
              <a:rPr lang="en-GB" sz="2000"/>
              <a:t>High Order</a:t>
            </a:r>
          </a:p>
          <a:p>
            <a:r>
              <a:rPr lang="en-GB" sz="2600"/>
              <a:t>Profiled vs. Not Profiled Attacks</a:t>
            </a:r>
          </a:p>
          <a:p>
            <a:pPr lvl="1"/>
            <a:r>
              <a:rPr lang="en-GB" sz="2000"/>
              <a:t>Template Attacks</a:t>
            </a:r>
          </a:p>
          <a:p>
            <a:pPr lvl="1"/>
            <a:r>
              <a:rPr lang="en-GB" sz="2000"/>
              <a:t>Deep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Attack categories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09" y="1883979"/>
            <a:ext cx="5644931" cy="2251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3294" y="4225728"/>
            <a:ext cx="543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Example of side-channel attack classification proposed in:</a:t>
            </a:r>
          </a:p>
          <a:p>
            <a:endParaRPr lang="en-US" sz="1200"/>
          </a:p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Systematic Classification of Side-Channel Attacks: A Case Study for Mobile Devices 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Raphael Spreitzer, Veelasha Moonsamy, Thomas Korak, and Stefan Mangard</a:t>
            </a:r>
            <a:endParaRPr lang="en-GB" sz="12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E89768-9BFC-0A47-9C76-F521594A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138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24599EF-B2DB-1191-F30D-AC88DAE7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14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8FC4B-60AE-254D-B295-747084C7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48412-9238-FC4F-B96A-EB2EEB47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Lascar	</a:t>
            </a:r>
            <a:r>
              <a:rPr lang="en-GB" dirty="0">
                <a:hlinkClick r:id="rId2"/>
              </a:rPr>
              <a:t>https://donjon.ledger.com/about/</a:t>
            </a:r>
            <a:endParaRPr lang="en-GB" dirty="0"/>
          </a:p>
          <a:p>
            <a:r>
              <a:rPr lang="en-GB" dirty="0"/>
              <a:t>Scared	 </a:t>
            </a:r>
            <a:r>
              <a:rPr lang="en-GB" dirty="0">
                <a:hlinkClick r:id="rId3"/>
              </a:rPr>
              <a:t>https://github.com/eshard/scared</a:t>
            </a:r>
            <a:endParaRPr lang="en-GB" dirty="0"/>
          </a:p>
          <a:p>
            <a:r>
              <a:rPr lang="en-GB" dirty="0"/>
              <a:t>Side-Channel marvels: </a:t>
            </a:r>
            <a:r>
              <a:rPr lang="en-GB" dirty="0">
                <a:hlinkClick r:id="rId4"/>
              </a:rPr>
              <a:t>https://github.com/SideChannelMarvels</a:t>
            </a:r>
            <a:endParaRPr lang="en-GB" dirty="0"/>
          </a:p>
          <a:p>
            <a:r>
              <a:rPr lang="en-GB" dirty="0"/>
              <a:t>REASSURE project  </a:t>
            </a:r>
            <a:r>
              <a:rPr lang="en-GB" dirty="0">
                <a:hlinkClick r:id="rId5"/>
              </a:rPr>
              <a:t>https://reassure.eu</a:t>
            </a:r>
            <a:endParaRPr lang="en-GB" dirty="0"/>
          </a:p>
          <a:p>
            <a:r>
              <a:rPr lang="en-GB" dirty="0" err="1"/>
              <a:t>SCALib</a:t>
            </a:r>
            <a:r>
              <a:rPr lang="en-GB" dirty="0"/>
              <a:t> 	</a:t>
            </a:r>
            <a:r>
              <a:rPr lang="en-GB" dirty="0">
                <a:hlinkClick r:id="rId6"/>
              </a:rPr>
              <a:t>https://github.com/simple-crypto/SCALib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Languages:</a:t>
            </a:r>
          </a:p>
          <a:p>
            <a:pPr lvl="1"/>
            <a:r>
              <a:rPr lang="en-GB" dirty="0"/>
              <a:t>From C, C++, </a:t>
            </a:r>
            <a:r>
              <a:rPr lang="en-GB" dirty="0" err="1"/>
              <a:t>Matlab</a:t>
            </a:r>
            <a:r>
              <a:rPr lang="en-GB" dirty="0"/>
              <a:t>, Maple</a:t>
            </a:r>
          </a:p>
          <a:p>
            <a:pPr lvl="1"/>
            <a:r>
              <a:rPr lang="en-GB" dirty="0"/>
              <a:t>to Python, </a:t>
            </a:r>
            <a:r>
              <a:rPr lang="en-GB" dirty="0" err="1"/>
              <a:t>Numpy</a:t>
            </a:r>
            <a:r>
              <a:rPr lang="en-GB" dirty="0"/>
              <a:t>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Jupyter</a:t>
            </a:r>
            <a:r>
              <a:rPr lang="en-GB" dirty="0"/>
              <a:t> Lab, Julia, Sage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BD731E-BB1D-5D46-A68A-9ABDFCCB0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045" y="1413108"/>
            <a:ext cx="2194560" cy="524364"/>
          </a:xfrm>
          <a:prstGeom prst="rect">
            <a:avLst/>
          </a:prstGeom>
        </p:spPr>
      </p:pic>
      <p:pic>
        <p:nvPicPr>
          <p:cNvPr id="2050" name="Picture 2" descr="logo eShard - Deltec Consulting, Inc.">
            <a:extLst>
              <a:ext uri="{FF2B5EF4-FFF2-40B4-BE49-F238E27FC236}">
                <a16:creationId xmlns:a16="http://schemas.microsoft.com/office/drawing/2014/main" id="{755DBA2C-1BAA-134B-BDB1-5466321C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27" y="1864339"/>
            <a:ext cx="1274795" cy="6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411C74-BB5C-6D48-A643-3A6FF3A2E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636" y="2492077"/>
            <a:ext cx="1731670" cy="5739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44316A5-47DE-FC48-82D1-686542ED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984B823-A608-7E4C-BE3E-3447FF992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710" y="3066002"/>
            <a:ext cx="1538547" cy="42442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904FE1-07AE-B61F-1C9E-F684D092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Read/Modify bits with Probing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543342" y="1451103"/>
            <a:ext cx="10972800" cy="4937760"/>
          </a:xfrm>
        </p:spPr>
        <p:txBody>
          <a:bodyPr/>
          <a:lstStyle/>
          <a:p>
            <a:r>
              <a:rPr lang="en-US"/>
              <a:t>Require a probe station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9" name="Picture 4" descr="C:\_WORK\CRYPTO\Papiers&amp;LateX\2005_AREHCC\Imgs_Prober\Probe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1" y="2687952"/>
            <a:ext cx="2971463" cy="3352800"/>
          </a:xfrm>
          <a:prstGeom prst="rect">
            <a:avLst/>
          </a:prstGeom>
          <a:noFill/>
        </p:spPr>
      </p:pic>
      <p:pic>
        <p:nvPicPr>
          <p:cNvPr id="2053" name="Picture 5" descr="C:\_WORK\CRYPTO\Papiers&amp;LateX\2005_AREHCC\Imgs_Prober\Probe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8001" y="2696793"/>
            <a:ext cx="5807740" cy="2895600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D28046-17FE-5446-83DF-FBD1D2B6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6380D6-E940-8082-B209-A4B23E11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749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DB5EF-30BA-D74E-8FC8-B9B37746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side journey to Titan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051B09-C749-3348-B408-1A34ADA17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https://ninjalab.io/a-side-journey-to-titan</a:t>
            </a:r>
            <a:endParaRPr lang="en-GB"/>
          </a:p>
          <a:p>
            <a:endParaRPr lang="en-GB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04BDD0-2ACC-2745-8C53-9FC38A0D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76" y="2648783"/>
            <a:ext cx="4271125" cy="297731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C3AA04B-49E7-8244-B0A4-89BB0A73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10" name="Image 9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5426904E-6DE5-CB4E-993E-271993D2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05" y="3429000"/>
            <a:ext cx="3263900" cy="219710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B9B01E-F954-9141-A87F-835E481B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370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46976-A917-340A-D27D-1AA42E24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8BED8-A959-3CBB-28CF-682FF4A1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2024: EUCLEAK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C4C4F71-0CFC-2E5D-E6DB-7E49475E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685C2B-DFD9-A669-8AFC-252F34E7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Image 12" descr="Une image contenant texte, capture d’écran, Site web, logiciel&#10;&#10;Description générée automatiquement">
            <a:extLst>
              <a:ext uri="{FF2B5EF4-FFF2-40B4-BE49-F238E27FC236}">
                <a16:creationId xmlns:a16="http://schemas.microsoft.com/office/drawing/2014/main" id="{768A4CDB-8D87-55D8-FD86-4814F274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9"/>
          <a:stretch/>
        </p:blipFill>
        <p:spPr>
          <a:xfrm>
            <a:off x="2030007" y="1060677"/>
            <a:ext cx="6372314" cy="55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77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43DA9-0799-3A49-B6D1-4EC3F184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115C2D-2967-5649-8EBD-62ED78F35DCA}"/>
              </a:ext>
            </a:extLst>
          </p:cNvPr>
          <p:cNvSpPr txBox="1">
            <a:spLocks/>
          </p:cNvSpPr>
          <p:nvPr/>
        </p:nvSpPr>
        <p:spPr>
          <a:xfrm>
            <a:off x="359568" y="144598"/>
            <a:ext cx="11011265" cy="1206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ECDSA secret key recovery from partial scalar leakage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B51C8B-9DD5-F94A-8CB5-5C16C517AB26}"/>
              </a:ext>
            </a:extLst>
          </p:cNvPr>
          <p:cNvSpPr txBox="1">
            <a:spLocks/>
          </p:cNvSpPr>
          <p:nvPr/>
        </p:nvSpPr>
        <p:spPr>
          <a:xfrm>
            <a:off x="510175" y="2000909"/>
            <a:ext cx="6288762" cy="333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>
                <a:solidFill>
                  <a:schemeClr val="tx1"/>
                </a:solidFill>
              </a:rPr>
              <a:t>From full scalar k recovery the secret key d can be recovered with:</a:t>
            </a:r>
          </a:p>
          <a:p>
            <a:endParaRPr lang="en-GB" sz="1500">
              <a:solidFill>
                <a:schemeClr val="tx1"/>
              </a:solidFill>
            </a:endParaRPr>
          </a:p>
          <a:p>
            <a:endParaRPr lang="en-GB" sz="1300">
              <a:solidFill>
                <a:schemeClr val="tx1"/>
              </a:solidFill>
            </a:endParaRPr>
          </a:p>
          <a:p>
            <a:r>
              <a:rPr lang="en-GB" sz="1300">
                <a:solidFill>
                  <a:schemeClr val="tx1"/>
                </a:solidFill>
              </a:rPr>
              <a:t>It might happen only few bits of </a:t>
            </a:r>
            <a:r>
              <a:rPr lang="en-GB" sz="1300" i="1">
                <a:solidFill>
                  <a:schemeClr val="tx1"/>
                </a:solidFill>
              </a:rPr>
              <a:t>k</a:t>
            </a:r>
            <a:r>
              <a:rPr lang="en-GB" sz="1300">
                <a:solidFill>
                  <a:schemeClr val="tx1"/>
                </a:solidFill>
              </a:rPr>
              <a:t> are recovered: </a:t>
            </a:r>
            <a:r>
              <a:rPr lang="en-GB" sz="1300" i="1">
                <a:solidFill>
                  <a:schemeClr val="tx1"/>
                </a:solidFill>
              </a:rPr>
              <a:t>d</a:t>
            </a:r>
            <a:r>
              <a:rPr lang="en-GB" sz="1300">
                <a:solidFill>
                  <a:schemeClr val="tx1"/>
                </a:solidFill>
              </a:rPr>
              <a:t> can not be recovered with this formula.</a:t>
            </a:r>
          </a:p>
          <a:p>
            <a:r>
              <a:rPr lang="en-GB" sz="1300">
                <a:solidFill>
                  <a:schemeClr val="tx1"/>
                </a:solidFill>
              </a:rPr>
              <a:t>It is still possible when </a:t>
            </a:r>
            <a:r>
              <a:rPr lang="en-GB" sz="1300" u="sng">
                <a:solidFill>
                  <a:schemeClr val="tx1"/>
                </a:solidFill>
              </a:rPr>
              <a:t>several consecutive bits of the scalar </a:t>
            </a:r>
            <a:r>
              <a:rPr lang="en-GB" sz="1300">
                <a:solidFill>
                  <a:schemeClr val="tx1"/>
                </a:solidFill>
              </a:rPr>
              <a:t>are recovered for </a:t>
            </a:r>
            <a:r>
              <a:rPr lang="en-GB" sz="1300" u="sng">
                <a:solidFill>
                  <a:schemeClr val="tx1"/>
                </a:solidFill>
              </a:rPr>
              <a:t>several ECDSA signatures</a:t>
            </a:r>
            <a:r>
              <a:rPr lang="en-GB" sz="1300">
                <a:solidFill>
                  <a:schemeClr val="tx1"/>
                </a:solidFill>
              </a:rPr>
              <a:t> to recover </a:t>
            </a:r>
            <a:r>
              <a:rPr lang="en-GB" sz="1300" i="1">
                <a:solidFill>
                  <a:schemeClr val="tx1"/>
                </a:solidFill>
              </a:rPr>
              <a:t>d</a:t>
            </a:r>
            <a:r>
              <a:rPr lang="en-GB" sz="1300">
                <a:solidFill>
                  <a:schemeClr val="tx1"/>
                </a:solidFill>
              </a:rPr>
              <a:t> using lattices reduction.</a:t>
            </a:r>
          </a:p>
          <a:p>
            <a:endParaRPr lang="en-GB" sz="1300" u="sng">
              <a:solidFill>
                <a:schemeClr val="tx1"/>
              </a:solidFill>
            </a:endParaRPr>
          </a:p>
          <a:p>
            <a:r>
              <a:rPr lang="en-GB" sz="1300">
                <a:solidFill>
                  <a:schemeClr val="tx1"/>
                </a:solidFill>
              </a:rPr>
              <a:t>See papers below.</a:t>
            </a:r>
          </a:p>
          <a:p>
            <a:endParaRPr lang="en-GB" sz="20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51CA4-E29A-B04E-A240-B7E9BAE1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30" y="2393250"/>
            <a:ext cx="2064630" cy="36712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6479113-11E8-3C4D-9A75-8D6E806A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90" y="5006323"/>
            <a:ext cx="5770173" cy="330702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85AD398-485B-8642-9214-95F28B1F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90" y="5337867"/>
            <a:ext cx="5770173" cy="348841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BB59A81A-0C42-D04C-B9ED-E10E26905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690" y="5668081"/>
            <a:ext cx="5778233" cy="336013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2300E006-368A-3042-A1D3-404D6BDE4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014" y="1734329"/>
            <a:ext cx="3188906" cy="2537132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9B901711-DC7C-1847-B7AA-AC2D2F0CE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690" y="6004094"/>
            <a:ext cx="5770173" cy="354654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874DFBB1-DEFE-2F4A-8991-029E436171B6}"/>
              </a:ext>
            </a:extLst>
          </p:cNvPr>
          <p:cNvSpPr txBox="1"/>
          <p:nvPr/>
        </p:nvSpPr>
        <p:spPr>
          <a:xfrm>
            <a:off x="8692029" y="4321516"/>
            <a:ext cx="2097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/>
              <a:t>Fig. from </a:t>
            </a:r>
            <a:r>
              <a:rPr lang="en-GB" sz="800" dirty="0"/>
              <a:t>[</a:t>
            </a:r>
            <a:r>
              <a:rPr lang="en-GB" sz="800" dirty="0" err="1"/>
              <a:t>Poussier</a:t>
            </a:r>
            <a:r>
              <a:rPr lang="en-GB" sz="800" dirty="0"/>
              <a:t> et al.]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F3B6D8-1A3C-11C1-C516-31CE3D76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8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FC718-8EA1-E749-BAB4-06E123D5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SideLine attacks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527CD0-DA7A-3D45-A725-BC11C7DF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https://eprint.iacr.org/2020/1127.pdf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REMOTE side channel attack on device 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also now remote fault attack on devices.</a:t>
            </a:r>
          </a:p>
          <a:p>
            <a:endParaRPr lang="en-GB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537F88-4DC6-D948-86C3-F240FEAA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14" y="1663700"/>
            <a:ext cx="4851400" cy="17653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1A01A1E-A2BC-134B-8364-2ED13C21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F2EBD5-3AAE-1D3F-6945-E9A56364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835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e image contenant texte, capture d’écran, Site web&#10;&#10;Description générée automatiquement">
            <a:extLst>
              <a:ext uri="{FF2B5EF4-FFF2-40B4-BE49-F238E27FC236}">
                <a16:creationId xmlns:a16="http://schemas.microsoft.com/office/drawing/2014/main" id="{DBA545BD-F1EF-CDEB-8EDC-DCBA529F60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626" b="15626"/>
          <a:stretch/>
        </p:blipFill>
        <p:spPr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4250058-480B-B36C-8445-2BF14BFE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Quantum Cryptography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194283-A38B-2737-38DD-D8FD7742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3024"/>
            <a:ext cx="7239896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763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age web, logiciel, Site web&#10;&#10;Description générée automatiquement">
            <a:extLst>
              <a:ext uri="{FF2B5EF4-FFF2-40B4-BE49-F238E27FC236}">
                <a16:creationId xmlns:a16="http://schemas.microsoft.com/office/drawing/2014/main" id="{C8D9ADEC-365A-6305-9468-062162A1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75D49A-BD70-8BFA-7C18-749D5296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900" kern="12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3F9DFE-1C43-0AFA-2CFF-9D0DA564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B5F3A-A4F1-1B6F-3189-121333850635}"/>
              </a:ext>
            </a:extLst>
          </p:cNvPr>
          <p:cNvSpPr txBox="1"/>
          <p:nvPr/>
        </p:nvSpPr>
        <p:spPr>
          <a:xfrm>
            <a:off x="1246176" y="5972532"/>
            <a:ext cx="8816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>
                <a:hlinkClick r:id="rId3"/>
              </a:rPr>
              <a:t>https://quantumpedia.uk/a-brief-history-of-quantum-computing-e0bbd05893d0</a:t>
            </a:r>
            <a:endParaRPr lang="en-GB" sz="1100"/>
          </a:p>
          <a:p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4374184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2EB61A7-38A3-A70B-CC4B-64B5DE3D3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0694" y="1754504"/>
          <a:ext cx="8596667" cy="277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067">
                  <a:extLst>
                    <a:ext uri="{9D8B030D-6E8A-4147-A177-3AD203B41FA5}">
                      <a16:colId xmlns:a16="http://schemas.microsoft.com/office/drawing/2014/main" val="586206900"/>
                    </a:ext>
                  </a:extLst>
                </a:gridCol>
                <a:gridCol w="4071719">
                  <a:extLst>
                    <a:ext uri="{9D8B030D-6E8A-4147-A177-3AD203B41FA5}">
                      <a16:colId xmlns:a16="http://schemas.microsoft.com/office/drawing/2014/main" val="2313123586"/>
                    </a:ext>
                  </a:extLst>
                </a:gridCol>
                <a:gridCol w="2344881">
                  <a:extLst>
                    <a:ext uri="{9D8B030D-6E8A-4147-A177-3AD203B41FA5}">
                      <a16:colId xmlns:a16="http://schemas.microsoft.com/office/drawing/2014/main" val="1879878548"/>
                    </a:ext>
                  </a:extLst>
                </a:gridCol>
              </a:tblGrid>
              <a:tr h="397531">
                <a:tc>
                  <a:txBody>
                    <a:bodyPr/>
                    <a:lstStyle/>
                    <a:p>
                      <a:r>
                        <a:rPr lang="en-GB"/>
                        <a:t>Cryptography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37278"/>
                  </a:ext>
                </a:extLst>
              </a:tr>
              <a:tr h="1357911">
                <a:tc>
                  <a:txBody>
                    <a:bodyPr/>
                    <a:lstStyle/>
                    <a:p>
                      <a:r>
                        <a:rPr lang="en-GB"/>
                        <a:t>Symmetric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AES-128 /AES-192 / AES-256</a:t>
                      </a:r>
                    </a:p>
                    <a:p>
                      <a:r>
                        <a:rPr lang="en-GB"/>
                        <a:t>AES-GCM</a:t>
                      </a:r>
                    </a:p>
                    <a:p>
                      <a:r>
                        <a:rPr lang="en-GB"/>
                        <a:t>Chacha20</a:t>
                      </a:r>
                    </a:p>
                    <a:p>
                      <a:r>
                        <a:rPr lang="en-GB"/>
                        <a:t>HMAC-SHA-256. Poly1305</a:t>
                      </a:r>
                    </a:p>
                    <a:p>
                      <a:r>
                        <a:rPr lang="en-GB"/>
                        <a:t>SHA-2 / SHA-3 / Salsa20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  <a:r>
                        <a:rPr lang="en-GB" baseline="30000"/>
                        <a:t>128</a:t>
                      </a:r>
                      <a:r>
                        <a:rPr lang="en-GB"/>
                        <a:t> to 2</a:t>
                      </a:r>
                      <a:r>
                        <a:rPr lang="en-GB" baseline="30000"/>
                        <a:t>256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16986"/>
                  </a:ext>
                </a:extLst>
              </a:tr>
              <a:tr h="848694">
                <a:tc>
                  <a:txBody>
                    <a:bodyPr/>
                    <a:lstStyle/>
                    <a:p>
                      <a:r>
                        <a:rPr lang="en-GB"/>
                        <a:t>Asymmetric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RSA / DSA 2048-4096</a:t>
                      </a:r>
                    </a:p>
                    <a:p>
                      <a:r>
                        <a:rPr lang="en-GB"/>
                        <a:t>ECDH / ECDSA P-256 / P-521</a:t>
                      </a:r>
                    </a:p>
                    <a:p>
                      <a:r>
                        <a:rPr lang="en-GB"/>
                        <a:t>ECIES - EdDSA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2</a:t>
                      </a:r>
                      <a:r>
                        <a:rPr lang="en-GB" baseline="30000"/>
                        <a:t>128</a:t>
                      </a:r>
                      <a:r>
                        <a:rPr lang="en-GB"/>
                        <a:t> to 2</a:t>
                      </a:r>
                      <a:r>
                        <a:rPr lang="en-GB" baseline="30000"/>
                        <a:t>256</a:t>
                      </a:r>
                      <a:endParaRPr lang="en-GB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967"/>
                  </a:ext>
                </a:extLst>
              </a:tr>
            </a:tbl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C0106F-0CFA-EF10-B67F-CBABF4C7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5C48FB-E68A-E605-3D94-72FFF9A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146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521D6BD-FD9E-A4B2-95AA-DA64EA65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(Pre-Quantum) Cryptography : TODAY</a:t>
            </a:r>
          </a:p>
        </p:txBody>
      </p:sp>
    </p:spTree>
    <p:extLst>
      <p:ext uri="{BB962C8B-B14F-4D97-AF65-F5344CB8AC3E}">
        <p14:creationId xmlns:p14="http://schemas.microsoft.com/office/powerpoint/2010/main" val="20304046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0A4C78-7DA3-569A-3FAB-D64C16B3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Schor’s algorithm</a:t>
            </a:r>
          </a:p>
        </p:txBody>
      </p:sp>
      <p:pic>
        <p:nvPicPr>
          <p:cNvPr id="1026" name="Picture 2" descr="Quantum Algorithm (1): Shor's algorithm for factorization — part 1 | by  QUANTUMPEDIA - The Quantum Encyclopedia | Medium">
            <a:extLst>
              <a:ext uri="{FF2B5EF4-FFF2-40B4-BE49-F238E27FC236}">
                <a16:creationId xmlns:a16="http://schemas.microsoft.com/office/drawing/2014/main" id="{E43ADF61-03ED-1D86-A929-10296B9DD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 r="18622" b="-1"/>
          <a:stretch/>
        </p:blipFill>
        <p:spPr bwMode="auto"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ce réservé du contenu 6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EC95A2B-64CC-55CF-8E0A-016DC9DF7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5230" y="4234287"/>
            <a:ext cx="4297680" cy="2427393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AD4DA6-069D-1D24-8D6A-95FC6B2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9563" y="6041362"/>
            <a:ext cx="41253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9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C027AA-005E-6CBE-9A77-12F08A76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 smtClean="0"/>
              <a:pPr>
                <a:spcAft>
                  <a:spcPts val="600"/>
                </a:spcAft>
              </a:pPr>
              <a:t>147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32616B6-95D8-BF59-8BBD-0C09D855FFC0}"/>
              </a:ext>
            </a:extLst>
          </p:cNvPr>
          <p:cNvSpPr txBox="1">
            <a:spLocks/>
          </p:cNvSpPr>
          <p:nvPr/>
        </p:nvSpPr>
        <p:spPr>
          <a:xfrm>
            <a:off x="2051929" y="1714303"/>
            <a:ext cx="6784334" cy="384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1994 Schor designed quantum algorithm</a:t>
            </a:r>
          </a:p>
          <a:p>
            <a:r>
              <a:rPr lang="en-US" altLang="en-US" sz="2400" dirty="0"/>
              <a:t>Capable to solve big integer factorization and discrete logarithm resolution mathematical problem in polynomial time compared to GNFS that is sub-exponential time.</a:t>
            </a:r>
          </a:p>
          <a:p>
            <a:r>
              <a:rPr lang="en-US" altLang="en-US" sz="2400" dirty="0"/>
              <a:t>RSA, DH, DSA, ECDH, ECDSA security defeated when quantum computers with sufficient qubits allows Schor’s algorithm execution.</a:t>
            </a:r>
          </a:p>
          <a:p>
            <a:endParaRPr lang="en-US" altLang="en-US" sz="2400" dirty="0"/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50991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0A4C78-7DA3-569A-3FAB-D64C16B3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Grover’s algorithm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32616B6-95D8-BF59-8BBD-0C09D855FFC0}"/>
              </a:ext>
            </a:extLst>
          </p:cNvPr>
          <p:cNvSpPr txBox="1">
            <a:spLocks/>
          </p:cNvSpPr>
          <p:nvPr/>
        </p:nvSpPr>
        <p:spPr>
          <a:xfrm>
            <a:off x="5209563" y="2160589"/>
            <a:ext cx="4393879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1996 Grover designed quantum algorithm to speed up symmetric cryptography algorithm key recovery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Offering a quadratic speedup compared to classical algorithms, which require approximately N steps.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Grover’s algorithm is less dramatic than that of Shor’s algorithm, it still demonstrates the potential of quantum computing to outperform classical computing in specific tasks.</a:t>
            </a:r>
            <a:r>
              <a:rPr lang="en-US" alt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AD4DA6-069D-1D24-8D6A-95FC6B2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09563" y="6041362"/>
            <a:ext cx="23321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900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Image 9" descr="Une image contenant texte, personne, Visage humain, habits&#10;&#10;Description générée automatiquement">
            <a:extLst>
              <a:ext uri="{FF2B5EF4-FFF2-40B4-BE49-F238E27FC236}">
                <a16:creationId xmlns:a16="http://schemas.microsoft.com/office/drawing/2014/main" id="{63733FFD-B36A-3A6D-483D-DC01DFF9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C027AA-005E-6CBE-9A77-12F08A76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 smtClean="0"/>
              <a:pPr>
                <a:spcAft>
                  <a:spcPts val="600"/>
                </a:spcAft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14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AD4DA6-069D-1D24-8D6A-95FC6B2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C027AA-005E-6CBE-9A77-12F08A76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149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00A4C78-7DA3-569A-3FAB-D64C16B3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0" y="174222"/>
            <a:ext cx="8596668" cy="1320800"/>
          </a:xfrm>
        </p:spPr>
        <p:txBody>
          <a:bodyPr/>
          <a:lstStyle/>
          <a:p>
            <a:r>
              <a:rPr lang="en-GB"/>
              <a:t>Quantum Computer is coming …</a:t>
            </a:r>
            <a:br>
              <a:rPr lang="en-GB"/>
            </a:br>
            <a:r>
              <a:rPr lang="en-GB"/>
              <a:t>Quantum Computer is there?  </a:t>
            </a:r>
          </a:p>
        </p:txBody>
      </p:sp>
      <p:pic>
        <p:nvPicPr>
          <p:cNvPr id="9" name="Image 8" descr="Une image contenant texte, habits, capture d’écran, journal&#10;&#10;Description générée automatiquement">
            <a:extLst>
              <a:ext uri="{FF2B5EF4-FFF2-40B4-BE49-F238E27FC236}">
                <a16:creationId xmlns:a16="http://schemas.microsoft.com/office/drawing/2014/main" id="{CE684567-D473-A061-750D-E3A9793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06" y="1682895"/>
            <a:ext cx="4545134" cy="4724729"/>
          </a:xfrm>
          <a:prstGeom prst="rect">
            <a:avLst/>
          </a:prstGeom>
        </p:spPr>
      </p:pic>
      <p:pic>
        <p:nvPicPr>
          <p:cNvPr id="28" name="Image 27" descr="Une image contenant texte, capture d’écran, Site web&#10;&#10;Description générée automatiquement">
            <a:extLst>
              <a:ext uri="{FF2B5EF4-FFF2-40B4-BE49-F238E27FC236}">
                <a16:creationId xmlns:a16="http://schemas.microsoft.com/office/drawing/2014/main" id="{1532F871-FB1A-8838-877A-349A83F2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3" y="1682895"/>
            <a:ext cx="6011465" cy="39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77078" y="1506330"/>
            <a:ext cx="10972800" cy="4937760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We position one or more probes on a circuit area to ‘’read’’ or ‘’change/flip’’ a value (bits):</a:t>
            </a:r>
          </a:p>
          <a:p>
            <a:pPr lvl="1"/>
            <a:r>
              <a:rPr lang="en-GB"/>
              <a:t>For instance, the bit lines in a data bus, or code bus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endParaRPr lang="en-GB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endParaRPr lang="en-GB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endParaRPr lang="en-GB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GB"/>
              <a:t>For instance, you can read a key value transferred on a bus to a memory or register</a:t>
            </a: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GB"/>
              <a:t>You change the key bits ..</a:t>
            </a: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GB"/>
              <a:t>Etc.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896" y="2379445"/>
            <a:ext cx="4111222" cy="251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2458" y="52748"/>
            <a:ext cx="9802086" cy="1229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b="0">
                <a:solidFill>
                  <a:schemeClr val="accent1"/>
                </a:solidFill>
              </a:rPr>
              <a:t>Read/Modify bits with Probing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3E4BB3-75E6-E24B-81AB-CA9D0EA0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D30C0F9-7998-3381-1853-B290F56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95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AD4DA6-069D-1D24-8D6A-95FC6B2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C027AA-005E-6CBE-9A77-12F08A76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00A4C78-7DA3-569A-3FAB-D64C16B3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59" y="174222"/>
            <a:ext cx="11364601" cy="1320800"/>
          </a:xfrm>
        </p:spPr>
        <p:txBody>
          <a:bodyPr/>
          <a:lstStyle/>
          <a:p>
            <a:r>
              <a:rPr lang="en-GB" dirty="0"/>
              <a:t>Quantum Computer is coming …</a:t>
            </a:r>
            <a:br>
              <a:rPr lang="en-GB" dirty="0"/>
            </a:br>
            <a:r>
              <a:rPr lang="en-GB" dirty="0"/>
              <a:t>Quantum Computer is there?  </a:t>
            </a:r>
          </a:p>
        </p:txBody>
      </p:sp>
      <p:pic>
        <p:nvPicPr>
          <p:cNvPr id="9" name="Image 8" descr="Une image contenant texte, habits, capture d’écran, journal&#10;&#10;Description générée automatiquement">
            <a:extLst>
              <a:ext uri="{FF2B5EF4-FFF2-40B4-BE49-F238E27FC236}">
                <a16:creationId xmlns:a16="http://schemas.microsoft.com/office/drawing/2014/main" id="{CE684567-D473-A061-750D-E3A9793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28" y="1391263"/>
            <a:ext cx="5258937" cy="5466737"/>
          </a:xfrm>
          <a:prstGeom prst="rect">
            <a:avLst/>
          </a:prstGeom>
        </p:spPr>
      </p:pic>
      <p:pic>
        <p:nvPicPr>
          <p:cNvPr id="28" name="Image 27" descr="Une image contenant texte, capture d’écran, Site web&#10;&#10;Description générée automatiquement">
            <a:extLst>
              <a:ext uri="{FF2B5EF4-FFF2-40B4-BE49-F238E27FC236}">
                <a16:creationId xmlns:a16="http://schemas.microsoft.com/office/drawing/2014/main" id="{1532F871-FB1A-8838-877A-349A83F2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3" y="1682895"/>
            <a:ext cx="6011465" cy="3982720"/>
          </a:xfrm>
          <a:prstGeom prst="rect">
            <a:avLst/>
          </a:prstGeom>
        </p:spPr>
      </p:pic>
      <p:pic>
        <p:nvPicPr>
          <p:cNvPr id="6" name="Image 5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3E5D0B93-F389-7F32-EFFF-3062468D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875" y="2261688"/>
            <a:ext cx="9377487" cy="31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765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2067455E-8FBC-3D98-4E60-17058139E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66C709-772E-4E04-BCF9-437E88CB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900" kern="1200" noProof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AF56B5-B4DF-78EF-98F9-3F3DE97D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025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334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mammifère, croc, Mammifère marin&#10;&#10;Description générée automatiquement">
            <a:extLst>
              <a:ext uri="{FF2B5EF4-FFF2-40B4-BE49-F238E27FC236}">
                <a16:creationId xmlns:a16="http://schemas.microsoft.com/office/drawing/2014/main" id="{C8FDC7BD-AB84-2AD1-C6D5-4FD980353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" r="243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1AE49C-DEFA-8B46-3D67-AD2C6212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endParaRPr lang="en-US" sz="900" kern="1200" noProof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4C4C60-352E-05F7-CAD2-B728456E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025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A5ADCC-86BF-266C-1B14-02BC1B239334}"/>
              </a:ext>
            </a:extLst>
          </p:cNvPr>
          <p:cNvSpPr txBox="1"/>
          <p:nvPr/>
        </p:nvSpPr>
        <p:spPr>
          <a:xfrm>
            <a:off x="1322607" y="0"/>
            <a:ext cx="606312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700" b="1" dirty="0">
                <a:solidFill>
                  <a:srgbClr val="C00000"/>
                </a:solidFill>
              </a:rPr>
              <a:t>?</a:t>
            </a:r>
            <a:r>
              <a:rPr lang="en-GB" sz="6000" b="1" dirty="0">
                <a:solidFill>
                  <a:srgbClr val="C00000"/>
                </a:solidFill>
              </a:rPr>
              <a:t>CHAOS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854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2EB61A7-38A3-A70B-CC4B-64B5DE3D3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0694" y="1754504"/>
          <a:ext cx="8596667" cy="277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067">
                  <a:extLst>
                    <a:ext uri="{9D8B030D-6E8A-4147-A177-3AD203B41FA5}">
                      <a16:colId xmlns:a16="http://schemas.microsoft.com/office/drawing/2014/main" val="586206900"/>
                    </a:ext>
                  </a:extLst>
                </a:gridCol>
                <a:gridCol w="4071719">
                  <a:extLst>
                    <a:ext uri="{9D8B030D-6E8A-4147-A177-3AD203B41FA5}">
                      <a16:colId xmlns:a16="http://schemas.microsoft.com/office/drawing/2014/main" val="2313123586"/>
                    </a:ext>
                  </a:extLst>
                </a:gridCol>
                <a:gridCol w="2344881">
                  <a:extLst>
                    <a:ext uri="{9D8B030D-6E8A-4147-A177-3AD203B41FA5}">
                      <a16:colId xmlns:a16="http://schemas.microsoft.com/office/drawing/2014/main" val="1879878548"/>
                    </a:ext>
                  </a:extLst>
                </a:gridCol>
              </a:tblGrid>
              <a:tr h="397531">
                <a:tc>
                  <a:txBody>
                    <a:bodyPr/>
                    <a:lstStyle/>
                    <a:p>
                      <a:r>
                        <a:rPr lang="en-GB"/>
                        <a:t>Cryptography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37278"/>
                  </a:ext>
                </a:extLst>
              </a:tr>
              <a:tr h="1357911">
                <a:tc>
                  <a:txBody>
                    <a:bodyPr/>
                    <a:lstStyle/>
                    <a:p>
                      <a:r>
                        <a:rPr lang="en-GB"/>
                        <a:t>Symmetric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AES-128 /AES-192 / AES-256</a:t>
                      </a:r>
                    </a:p>
                    <a:p>
                      <a:r>
                        <a:rPr lang="en-GB"/>
                        <a:t>AES-GCM</a:t>
                      </a:r>
                    </a:p>
                    <a:p>
                      <a:r>
                        <a:rPr lang="en-GB"/>
                        <a:t>Chacha20</a:t>
                      </a:r>
                    </a:p>
                    <a:p>
                      <a:r>
                        <a:rPr lang="en-GB"/>
                        <a:t>HMAC-SHA-256. Poly1305</a:t>
                      </a:r>
                    </a:p>
                    <a:p>
                      <a:r>
                        <a:rPr lang="en-GB"/>
                        <a:t>SHA-2 / SHA-3 / Salsa20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  <a:r>
                        <a:rPr lang="en-GB" baseline="30000"/>
                        <a:t>128</a:t>
                      </a:r>
                      <a:r>
                        <a:rPr lang="en-GB"/>
                        <a:t> to 2</a:t>
                      </a:r>
                      <a:r>
                        <a:rPr lang="en-GB" baseline="30000"/>
                        <a:t>256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16986"/>
                  </a:ext>
                </a:extLst>
              </a:tr>
              <a:tr h="848694">
                <a:tc>
                  <a:txBody>
                    <a:bodyPr/>
                    <a:lstStyle/>
                    <a:p>
                      <a:r>
                        <a:rPr lang="en-GB"/>
                        <a:t>Asymmetric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RSA / DSA 2048-4096</a:t>
                      </a:r>
                    </a:p>
                    <a:p>
                      <a:r>
                        <a:rPr lang="en-GB"/>
                        <a:t>ECDH / ECDSA P-256 / P-521</a:t>
                      </a:r>
                    </a:p>
                    <a:p>
                      <a:r>
                        <a:rPr lang="en-GB"/>
                        <a:t>ECIES - EdDSA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2</a:t>
                      </a:r>
                      <a:r>
                        <a:rPr lang="en-GB" baseline="30000"/>
                        <a:t>128</a:t>
                      </a:r>
                      <a:r>
                        <a:rPr lang="en-GB"/>
                        <a:t> to 2</a:t>
                      </a:r>
                      <a:r>
                        <a:rPr lang="en-GB" baseline="30000"/>
                        <a:t>256</a:t>
                      </a:r>
                      <a:endParaRPr lang="en-GB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967"/>
                  </a:ext>
                </a:extLst>
              </a:tr>
            </a:tbl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C0106F-0CFA-EF10-B67F-CBABF4C7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5C48FB-E68A-E605-3D94-72FFF9A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521D6BD-FD9E-A4B2-95AA-DA64EA65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(Pre-Quantum) Cryptography : TODAY</a:t>
            </a:r>
          </a:p>
        </p:txBody>
      </p:sp>
    </p:spTree>
    <p:extLst>
      <p:ext uri="{BB962C8B-B14F-4D97-AF65-F5344CB8AC3E}">
        <p14:creationId xmlns:p14="http://schemas.microsoft.com/office/powerpoint/2010/main" val="35409747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2EB61A7-38A3-A70B-CC4B-64B5DE3D3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9414" y="1930400"/>
          <a:ext cx="8596667" cy="298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067">
                  <a:extLst>
                    <a:ext uri="{9D8B030D-6E8A-4147-A177-3AD203B41FA5}">
                      <a16:colId xmlns:a16="http://schemas.microsoft.com/office/drawing/2014/main" val="586206900"/>
                    </a:ext>
                  </a:extLst>
                </a:gridCol>
                <a:gridCol w="4071719">
                  <a:extLst>
                    <a:ext uri="{9D8B030D-6E8A-4147-A177-3AD203B41FA5}">
                      <a16:colId xmlns:a16="http://schemas.microsoft.com/office/drawing/2014/main" val="2313123586"/>
                    </a:ext>
                  </a:extLst>
                </a:gridCol>
                <a:gridCol w="2344881">
                  <a:extLst>
                    <a:ext uri="{9D8B030D-6E8A-4147-A177-3AD203B41FA5}">
                      <a16:colId xmlns:a16="http://schemas.microsoft.com/office/drawing/2014/main" val="1879878548"/>
                    </a:ext>
                  </a:extLst>
                </a:gridCol>
              </a:tblGrid>
              <a:tr h="397531">
                <a:tc>
                  <a:txBody>
                    <a:bodyPr/>
                    <a:lstStyle/>
                    <a:p>
                      <a:r>
                        <a:rPr lang="en-GB"/>
                        <a:t>Cryptography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37278"/>
                  </a:ext>
                </a:extLst>
              </a:tr>
              <a:tr h="1357911">
                <a:tc>
                  <a:txBody>
                    <a:bodyPr/>
                    <a:lstStyle/>
                    <a:p>
                      <a:r>
                        <a:rPr lang="en-GB"/>
                        <a:t>Symmetric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AES-128 /AES-192 / </a:t>
                      </a:r>
                      <a:r>
                        <a:rPr lang="en-GB" dirty="0"/>
                        <a:t>AES-256</a:t>
                      </a:r>
                    </a:p>
                    <a:p>
                      <a:r>
                        <a:rPr lang="en-GB" dirty="0"/>
                        <a:t>AES-GCM</a:t>
                      </a:r>
                    </a:p>
                    <a:p>
                      <a:r>
                        <a:rPr lang="en-GB" dirty="0"/>
                        <a:t>Chacha20</a:t>
                      </a:r>
                    </a:p>
                    <a:p>
                      <a:r>
                        <a:rPr lang="en-GB" dirty="0"/>
                        <a:t>HMAC-SHA-256. Poly1305</a:t>
                      </a:r>
                    </a:p>
                    <a:p>
                      <a:r>
                        <a:rPr lang="en-GB" dirty="0"/>
                        <a:t>SHA-2 / SHA-3 / Salsa20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2</a:t>
                      </a:r>
                      <a:r>
                        <a:rPr lang="en-GB" strike="sngStrike" baseline="30000" dirty="0"/>
                        <a:t>128</a:t>
                      </a:r>
                      <a:r>
                        <a:rPr lang="en-GB" strike="sngStrike" dirty="0"/>
                        <a:t> to </a:t>
                      </a:r>
                      <a:r>
                        <a:rPr lang="en-GB" dirty="0"/>
                        <a:t>2</a:t>
                      </a:r>
                      <a:r>
                        <a:rPr lang="en-GB" strike="sngStrike" baseline="30000" dirty="0"/>
                        <a:t>256</a:t>
                      </a:r>
                      <a:r>
                        <a:rPr lang="en-GB" b="1" strike="noStrike" baseline="30000" dirty="0">
                          <a:solidFill>
                            <a:srgbClr val="C00000"/>
                          </a:solidFill>
                        </a:rPr>
                        <a:t>128</a:t>
                      </a:r>
                      <a:endParaRPr lang="en-GB" b="1" strike="noStrik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16986"/>
                  </a:ext>
                </a:extLst>
              </a:tr>
              <a:tr h="848694">
                <a:tc>
                  <a:txBody>
                    <a:bodyPr/>
                    <a:lstStyle/>
                    <a:p>
                      <a:r>
                        <a:rPr lang="en-GB"/>
                        <a:t>Asymmetric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>
                          <a:solidFill>
                            <a:srgbClr val="C00000"/>
                          </a:solidFill>
                        </a:rPr>
                        <a:t>RSA / DSA 2048-4096</a:t>
                      </a:r>
                    </a:p>
                    <a:p>
                      <a:r>
                        <a:rPr lang="en-GB" strike="sngStrike" dirty="0">
                          <a:solidFill>
                            <a:srgbClr val="C00000"/>
                          </a:solidFill>
                        </a:rPr>
                        <a:t>ECDH / ECDSA P-256 / P-521</a:t>
                      </a:r>
                    </a:p>
                    <a:p>
                      <a:r>
                        <a:rPr lang="en-GB" strike="sngStrike" dirty="0">
                          <a:solidFill>
                            <a:srgbClr val="C00000"/>
                          </a:solidFill>
                        </a:rPr>
                        <a:t>ECIES - EdDSA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strike="sngStrike" dirty="0"/>
                        <a:t>2</a:t>
                      </a:r>
                      <a:r>
                        <a:rPr lang="en-GB" b="1" strike="sngStrike" baseline="30000" dirty="0"/>
                        <a:t>128</a:t>
                      </a:r>
                      <a:r>
                        <a:rPr lang="en-GB" b="1" strike="sngStrike" dirty="0"/>
                        <a:t> to 2</a:t>
                      </a:r>
                      <a:r>
                        <a:rPr lang="en-GB" b="1" strike="sngStrike" baseline="30000" dirty="0"/>
                        <a:t>256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strike="noStrike" baseline="300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GB" b="1" strike="noStrike" dirty="0">
                        <a:solidFill>
                          <a:srgbClr val="C00000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967"/>
                  </a:ext>
                </a:extLst>
              </a:tr>
            </a:tbl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C0106F-0CFA-EF10-B67F-CBABF4C7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5C48FB-E68A-E605-3D94-72FFF9A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521D6BD-FD9E-A4B2-95AA-DA64EA65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Cryptography with 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8496518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2EB61A7-38A3-A70B-CC4B-64B5DE3D3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9414" y="1930400"/>
          <a:ext cx="8596667" cy="298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067">
                  <a:extLst>
                    <a:ext uri="{9D8B030D-6E8A-4147-A177-3AD203B41FA5}">
                      <a16:colId xmlns:a16="http://schemas.microsoft.com/office/drawing/2014/main" val="586206900"/>
                    </a:ext>
                  </a:extLst>
                </a:gridCol>
                <a:gridCol w="4071719">
                  <a:extLst>
                    <a:ext uri="{9D8B030D-6E8A-4147-A177-3AD203B41FA5}">
                      <a16:colId xmlns:a16="http://schemas.microsoft.com/office/drawing/2014/main" val="2313123586"/>
                    </a:ext>
                  </a:extLst>
                </a:gridCol>
                <a:gridCol w="2344881">
                  <a:extLst>
                    <a:ext uri="{9D8B030D-6E8A-4147-A177-3AD203B41FA5}">
                      <a16:colId xmlns:a16="http://schemas.microsoft.com/office/drawing/2014/main" val="1879878548"/>
                    </a:ext>
                  </a:extLst>
                </a:gridCol>
              </a:tblGrid>
              <a:tr h="397531">
                <a:tc>
                  <a:txBody>
                    <a:bodyPr/>
                    <a:lstStyle/>
                    <a:p>
                      <a:r>
                        <a:rPr lang="en-GB"/>
                        <a:t>Cryptography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37278"/>
                  </a:ext>
                </a:extLst>
              </a:tr>
              <a:tr h="1357911">
                <a:tc>
                  <a:txBody>
                    <a:bodyPr/>
                    <a:lstStyle/>
                    <a:p>
                      <a:r>
                        <a:rPr lang="en-GB"/>
                        <a:t>Symmetric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AES-128 /AES-192 / </a:t>
                      </a:r>
                      <a:r>
                        <a:rPr lang="en-GB" dirty="0"/>
                        <a:t>AES-256</a:t>
                      </a:r>
                    </a:p>
                    <a:p>
                      <a:r>
                        <a:rPr lang="en-GB" dirty="0"/>
                        <a:t>AES-GCM</a:t>
                      </a:r>
                    </a:p>
                    <a:p>
                      <a:r>
                        <a:rPr lang="en-GB" dirty="0"/>
                        <a:t>Chacha20</a:t>
                      </a:r>
                    </a:p>
                    <a:p>
                      <a:r>
                        <a:rPr lang="en-GB" dirty="0"/>
                        <a:t>HMAC-SHA-256. Poly1305</a:t>
                      </a:r>
                    </a:p>
                    <a:p>
                      <a:r>
                        <a:rPr lang="en-GB" dirty="0"/>
                        <a:t>SHA-2 / SHA-3 / Salsa20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trike="sngStrike" dirty="0"/>
                        <a:t>2</a:t>
                      </a:r>
                      <a:r>
                        <a:rPr lang="en-GB" strike="sngStrike" baseline="30000" dirty="0"/>
                        <a:t>128</a:t>
                      </a:r>
                      <a:r>
                        <a:rPr lang="en-GB" strike="sngStrike" dirty="0"/>
                        <a:t> to </a:t>
                      </a:r>
                      <a:r>
                        <a:rPr lang="en-GB" dirty="0"/>
                        <a:t>2</a:t>
                      </a:r>
                      <a:r>
                        <a:rPr lang="en-GB" strike="sngStrike" baseline="30000" dirty="0"/>
                        <a:t>256</a:t>
                      </a:r>
                      <a:r>
                        <a:rPr lang="en-GB" b="1" strike="noStrike" baseline="30000" dirty="0">
                          <a:solidFill>
                            <a:srgbClr val="C00000"/>
                          </a:solidFill>
                        </a:rPr>
                        <a:t>128</a:t>
                      </a:r>
                      <a:endParaRPr lang="en-GB" b="1" strike="noStrik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16986"/>
                  </a:ext>
                </a:extLst>
              </a:tr>
              <a:tr h="848694">
                <a:tc>
                  <a:txBody>
                    <a:bodyPr/>
                    <a:lstStyle/>
                    <a:p>
                      <a:r>
                        <a:rPr lang="en-GB"/>
                        <a:t>Asymmetric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RSA / DSA 2048-4096</a:t>
                      </a:r>
                    </a:p>
                    <a:p>
                      <a:r>
                        <a:rPr lang="en-GB"/>
                        <a:t>ECDH / ECDSA P-256 / P-521</a:t>
                      </a:r>
                    </a:p>
                    <a:p>
                      <a:r>
                        <a:rPr lang="en-GB"/>
                        <a:t>ECIES - EdDSA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strike="sngStrike" dirty="0"/>
                        <a:t>2</a:t>
                      </a:r>
                      <a:r>
                        <a:rPr lang="en-GB" b="1" strike="sngStrike" baseline="30000" dirty="0"/>
                        <a:t>128</a:t>
                      </a:r>
                      <a:r>
                        <a:rPr lang="en-GB" b="1" strike="sngStrike" dirty="0"/>
                        <a:t> to 2</a:t>
                      </a:r>
                      <a:r>
                        <a:rPr lang="en-GB" b="1" strike="sngStrike" baseline="30000" dirty="0"/>
                        <a:t>256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strike="noStrike" baseline="300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GB" b="1" strike="noStrike" dirty="0">
                        <a:solidFill>
                          <a:srgbClr val="C00000"/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1967"/>
                  </a:ext>
                </a:extLst>
              </a:tr>
            </a:tbl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C0106F-0CFA-EF10-B67F-CBABF4C7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5C48FB-E68A-E605-3D94-72FFF9A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521D6BD-FD9E-A4B2-95AA-DA64EA65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Cryptography with Quantum Computers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D903C7-08D1-A39F-F3BB-DDF384F68F25}"/>
              </a:ext>
            </a:extLst>
          </p:cNvPr>
          <p:cNvSpPr txBox="1"/>
          <p:nvPr/>
        </p:nvSpPr>
        <p:spPr>
          <a:xfrm>
            <a:off x="2569826" y="4643121"/>
            <a:ext cx="8704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C00000"/>
                </a:solidFill>
              </a:rPr>
              <a:t>NEED FOR NEW POST QUANTUM RESISTANT ALGORITHMS FOR ASYMMETRIC CRYPTOGRAPHY </a:t>
            </a:r>
          </a:p>
        </p:txBody>
      </p:sp>
    </p:spTree>
    <p:extLst>
      <p:ext uri="{BB962C8B-B14F-4D97-AF65-F5344CB8AC3E}">
        <p14:creationId xmlns:p14="http://schemas.microsoft.com/office/powerpoint/2010/main" val="63394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78BE41-3BA7-4203-C7DB-F22292D8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968D7C-6400-2FBC-A07D-B220A606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CBA1D19-8D31-8AD2-A4FB-34E2136D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Quantum Cryptography Timeline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DFB826D-6D52-0BBF-62C2-859241FA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2" y="1628585"/>
            <a:ext cx="7772400" cy="41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899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78BE41-3BA7-4203-C7DB-F22292D8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968D7C-6400-2FBC-A07D-B220A606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CBA1D19-8D31-8AD2-A4FB-34E2136D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9873"/>
            <a:ext cx="8596668" cy="1320800"/>
          </a:xfrm>
        </p:spPr>
        <p:txBody>
          <a:bodyPr/>
          <a:lstStyle/>
          <a:p>
            <a:r>
              <a:rPr lang="en-GB" dirty="0"/>
              <a:t>Post Quantum Cryptography Timeline</a:t>
            </a:r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DFB826D-6D52-0BBF-62C2-859241FA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2" y="1628585"/>
            <a:ext cx="7772400" cy="419222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FB51E6-A272-726E-B77C-EBD251B8935C}"/>
              </a:ext>
            </a:extLst>
          </p:cNvPr>
          <p:cNvSpPr/>
          <p:nvPr/>
        </p:nvSpPr>
        <p:spPr>
          <a:xfrm>
            <a:off x="436880" y="3251200"/>
            <a:ext cx="7782560" cy="2569611"/>
          </a:xfrm>
          <a:prstGeom prst="roundRect">
            <a:avLst/>
          </a:prstGeom>
          <a:solidFill>
            <a:srgbClr val="C00000">
              <a:alpha val="28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416E3B-9275-53D4-C1F2-E3D740B15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94374" cy="7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8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78BE41-3BA7-4203-C7DB-F22292D8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968D7C-6400-2FBC-A07D-B220A606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CBA1D19-8D31-8AD2-A4FB-34E2136D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9873"/>
            <a:ext cx="8596668" cy="1320800"/>
          </a:xfrm>
        </p:spPr>
        <p:txBody>
          <a:bodyPr/>
          <a:lstStyle/>
          <a:p>
            <a:r>
              <a:rPr lang="en-GB" dirty="0"/>
              <a:t>Post Quantum Cryptography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416E3B-9275-53D4-C1F2-E3D740B1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374" cy="759873"/>
          </a:xfrm>
          <a:prstGeom prst="rect">
            <a:avLst/>
          </a:prstGeom>
        </p:spPr>
      </p:pic>
      <p:pic>
        <p:nvPicPr>
          <p:cNvPr id="10" name="Image 9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F35AB436-9383-7D87-78FA-EB97F3E9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19746"/>
            <a:ext cx="8596669" cy="44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18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C0106F-0CFA-EF10-B67F-CBABF4C7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5C48FB-E68A-E605-3D94-72FFF9A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159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521D6BD-FD9E-A4B2-95AA-DA64EA65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" y="878395"/>
            <a:ext cx="9746826" cy="1320800"/>
          </a:xfrm>
        </p:spPr>
        <p:txBody>
          <a:bodyPr>
            <a:normAutofit/>
          </a:bodyPr>
          <a:lstStyle/>
          <a:p>
            <a:r>
              <a:rPr lang="en-GB" sz="3200" dirty="0"/>
              <a:t>Post Quantum Cryptographic Selected Algorithms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88C9DD-5852-5359-E219-5BFB244DDC1B}"/>
              </a:ext>
            </a:extLst>
          </p:cNvPr>
          <p:cNvSpPr txBox="1"/>
          <p:nvPr/>
        </p:nvSpPr>
        <p:spPr>
          <a:xfrm>
            <a:off x="300251" y="6406487"/>
            <a:ext cx="9594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https://csrc.nist.gov/Projects/post-quantum-cryptography/selected-algorithms-2022</a:t>
            </a:r>
            <a:endParaRPr lang="en-GB" dirty="0"/>
          </a:p>
        </p:txBody>
      </p:sp>
      <p:pic>
        <p:nvPicPr>
          <p:cNvPr id="13" name="Image 1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5BF7AE2-F142-6568-BC1E-079D08E0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21357"/>
            <a:ext cx="7772400" cy="38742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03BD6C-8211-BD31-EF1F-33A255744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94374" cy="759873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9B65AD7-6320-FB20-286A-AC32E5031134}"/>
              </a:ext>
            </a:extLst>
          </p:cNvPr>
          <p:cNvSpPr/>
          <p:nvPr/>
        </p:nvSpPr>
        <p:spPr>
          <a:xfrm>
            <a:off x="677334" y="1721357"/>
            <a:ext cx="8596668" cy="1976883"/>
          </a:xfrm>
          <a:prstGeom prst="roundRect">
            <a:avLst/>
          </a:prstGeom>
          <a:solidFill>
            <a:srgbClr val="C00000">
              <a:alpha val="288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D5923AF-C2BE-5D7D-22F8-26D146502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87" y="5099209"/>
            <a:ext cx="7772400" cy="5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Modify the Circuit</a:t>
            </a:r>
            <a:br>
              <a:rPr lang="en-US"/>
            </a:br>
            <a:r>
              <a:rPr lang="en-US"/>
              <a:t>Focused Ion Beam (FIB)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1866" y="1860747"/>
            <a:ext cx="10972800" cy="4894688"/>
          </a:xfrm>
        </p:spPr>
        <p:txBody>
          <a:bodyPr/>
          <a:lstStyle/>
          <a:p>
            <a:r>
              <a:rPr lang="en-US"/>
              <a:t>FIB (Focused Ion Beam ) stations are most often used to analyze (and “debug”) failures in circuits </a:t>
            </a:r>
          </a:p>
          <a:p>
            <a:endParaRPr lang="en-US" sz="1200"/>
          </a:p>
          <a:p>
            <a:r>
              <a:rPr lang="en-US"/>
              <a:t>FIB can </a:t>
            </a:r>
          </a:p>
          <a:p>
            <a:pPr lvl="1"/>
            <a:r>
              <a:rPr lang="en-US"/>
              <a:t>‘’remove’’ metal, and modify connections</a:t>
            </a:r>
          </a:p>
          <a:p>
            <a:pPr lvl="1"/>
            <a:r>
              <a:rPr lang="en-US"/>
              <a:t>He can add metal and then create new connections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Then an ATTACKER can</a:t>
            </a:r>
          </a:p>
          <a:p>
            <a:pPr lvl="1"/>
            <a:r>
              <a:rPr lang="en-US" sz="2000"/>
              <a:t>Access to “hidden” signals at lower metal levels</a:t>
            </a:r>
          </a:p>
          <a:p>
            <a:pPr lvl="1"/>
            <a:r>
              <a:rPr lang="en-US" sz="2000"/>
              <a:t>Modify the circuit (behavior)</a:t>
            </a:r>
          </a:p>
          <a:p>
            <a:pPr lvl="1"/>
            <a:endParaRPr lang="en-US" sz="2000"/>
          </a:p>
          <a:p>
            <a:r>
              <a:rPr lang="en-US"/>
              <a:t>Very expensive .. But low cost for renting !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895" y="3812210"/>
            <a:ext cx="3810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37D17B-A872-3844-8343-21FFD45E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127CD4-0CA5-D8FE-9F43-2E4D8344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306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15E13D6-1B7E-4959-1304-BF927887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8" y="1520830"/>
            <a:ext cx="10950982" cy="4885657"/>
          </a:xfrm>
        </p:spPr>
        <p:txBody>
          <a:bodyPr/>
          <a:lstStyle/>
          <a:p>
            <a:r>
              <a:rPr lang="en-GB" dirty="0"/>
              <a:t>Industry is performing R&amp;D to implement and secure PQC</a:t>
            </a:r>
          </a:p>
          <a:p>
            <a:pPr lvl="1"/>
            <a:r>
              <a:rPr lang="en-GB" dirty="0"/>
              <a:t>Hardware coprocessor for NTT</a:t>
            </a:r>
          </a:p>
          <a:p>
            <a:r>
              <a:rPr lang="en-GB" b="1" dirty="0"/>
              <a:t>Challenge on hardware resources</a:t>
            </a:r>
            <a:r>
              <a:rPr lang="en-GB" dirty="0"/>
              <a:t>: </a:t>
            </a:r>
            <a:r>
              <a:rPr lang="en-GB" b="1" dirty="0">
                <a:solidFill>
                  <a:srgbClr val="C00000"/>
                </a:solidFill>
              </a:rPr>
              <a:t>RAM – execution time – KEY STORAGE</a:t>
            </a:r>
          </a:p>
          <a:p>
            <a:r>
              <a:rPr lang="en-GB" dirty="0"/>
              <a:t>Implement side-channel countermeasures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TO COMPARE with </a:t>
            </a:r>
          </a:p>
          <a:p>
            <a:pPr lvl="1"/>
            <a:r>
              <a:rPr lang="en-GB" dirty="0"/>
              <a:t>512 bytes for key length and signature size with RSA-4096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A28C82-195B-E829-2573-45349B58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920C75-4819-AC14-4F2B-03244324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5870D5A-31C9-26AA-CB0F-54C3F75C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2023</a:t>
            </a:r>
            <a:r>
              <a:rPr lang="en-GB" dirty="0">
                <a:sym typeface="Wingdings" pitchFamily="2" charset="2"/>
              </a:rPr>
              <a:t> 2025</a:t>
            </a:r>
            <a:endParaRPr lang="en-GB" dirty="0"/>
          </a:p>
        </p:txBody>
      </p:sp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EE90FA9D-CB4B-6FFD-019D-F5F48E7F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3429001"/>
            <a:ext cx="8788396" cy="14954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285C0C-AD5C-D522-04E0-CF2EEE480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7" t="61952" r="73618" b="-59646"/>
          <a:stretch/>
        </p:blipFill>
        <p:spPr>
          <a:xfrm>
            <a:off x="283190" y="4758910"/>
            <a:ext cx="1491020" cy="578260"/>
          </a:xfrm>
          <a:prstGeom prst="rect">
            <a:avLst/>
          </a:prstGeom>
        </p:spPr>
      </p:pic>
      <p:pic>
        <p:nvPicPr>
          <p:cNvPr id="10" name="Image 9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5BB8015C-24A3-F7BD-6E98-91591A75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76" y="132918"/>
            <a:ext cx="4858124" cy="21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774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E6FE86-7BB4-E60B-3471-C8C37994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3EC113-162A-01DC-E330-EE9F7365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DA3AC19-6903-755A-8B19-BD7A6116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on PQC</a:t>
            </a:r>
          </a:p>
        </p:txBody>
      </p:sp>
      <p:pic>
        <p:nvPicPr>
          <p:cNvPr id="9" name="Image 8" descr="Une image contenant texte, Police, symbole, logo&#10;&#10;Description générée automatiquement">
            <a:extLst>
              <a:ext uri="{FF2B5EF4-FFF2-40B4-BE49-F238E27FC236}">
                <a16:creationId xmlns:a16="http://schemas.microsoft.com/office/drawing/2014/main" id="{E8BDDB0E-A472-CD6B-C184-5F003CA9A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1"/>
          <a:stretch/>
        </p:blipFill>
        <p:spPr>
          <a:xfrm>
            <a:off x="441368" y="1654791"/>
            <a:ext cx="9216221" cy="35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7EA22-D008-C541-65A5-1CAE0EE3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 Potential and JIL Rating</a:t>
            </a:r>
          </a:p>
        </p:txBody>
      </p:sp>
      <p:pic>
        <p:nvPicPr>
          <p:cNvPr id="5" name="Espace réservé pour une image  4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ADBD570A-A20D-EE11-A4FA-FBF204901A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 b="20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6181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/>
              <a:t>For each step, the evaluator considers 6 factors according to the CEM:</a:t>
            </a:r>
          </a:p>
          <a:p>
            <a:endParaRPr lang="en-US" altLang="en-US" sz="2400"/>
          </a:p>
          <a:p>
            <a:pPr lvl="1"/>
            <a:r>
              <a:rPr lang="en-US" altLang="en-US" sz="2000"/>
              <a:t>Amount of time</a:t>
            </a:r>
          </a:p>
          <a:p>
            <a:pPr lvl="1"/>
            <a:r>
              <a:rPr lang="en-US" altLang="en-US" sz="2000"/>
              <a:t>Level of expertise</a:t>
            </a:r>
          </a:p>
          <a:p>
            <a:pPr lvl="1"/>
            <a:r>
              <a:rPr lang="en-US" altLang="en-US" sz="2000"/>
              <a:t>Level of knowledge of the TOE</a:t>
            </a:r>
          </a:p>
          <a:p>
            <a:pPr lvl="1"/>
            <a:r>
              <a:rPr lang="en-US" altLang="en-US" sz="2000"/>
              <a:t>Level of opportunity</a:t>
            </a:r>
          </a:p>
          <a:p>
            <a:pPr lvl="1"/>
            <a:r>
              <a:rPr lang="en-US" altLang="en-US" sz="2000"/>
              <a:t>Equipment required</a:t>
            </a:r>
          </a:p>
          <a:p>
            <a:pPr lvl="1"/>
            <a:r>
              <a:rPr lang="en-US" altLang="en-US" sz="2000"/>
              <a:t>Open Sample required or not</a:t>
            </a:r>
          </a:p>
          <a:p>
            <a:endParaRPr lang="en-US" altLang="en-US" sz="2400"/>
          </a:p>
          <a:p>
            <a:r>
              <a:rPr lang="en-US" altLang="en-US" sz="2400"/>
              <a:t>For each factor a value is provided in a table</a:t>
            </a:r>
          </a:p>
          <a:p>
            <a:r>
              <a:rPr lang="en-US" altLang="en-US" sz="2400"/>
              <a:t>The attack potential is the sum of all values</a:t>
            </a:r>
          </a:p>
          <a:p>
            <a:endParaRPr lang="en-GB" sz="2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Attack Factors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92078" y="2158778"/>
          <a:ext cx="5648739" cy="279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Exploitation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Elapse</a:t>
                      </a:r>
                      <a:r>
                        <a:rPr lang="en-GB" sz="1400" baseline="0"/>
                        <a:t> time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Expertise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Knowledge of the TOE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Access to the TOE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Open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Sub-total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TOTAL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0789C2C-FAB4-EA41-B04C-2AE4BB95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4636A1-2287-A1A9-9150-F814A764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83097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Two steps are considered: preparation and realization…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Elapsed Time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2492375"/>
            <a:ext cx="6018213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FDF366-C99E-BB41-AB7E-88E5884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882D50-0852-1F7A-2E70-EDDAEEA1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69958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Expertise also depends on the tools required to perform the attack: Optical Microscope, Chemistry (etching, grinding), Micro-probing station, Laser Cutter, Radiation, Plasma (etching, grinding), Focused Ion Beam (FIB), Scanning Electron Microscope, (SEM), Scanning Force Microscope (SFM)</a:t>
            </a:r>
          </a:p>
          <a:p>
            <a:endParaRPr lang="en-GB" sz="20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Expertise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7" y="2857299"/>
            <a:ext cx="5898825" cy="1835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/>
          <a:stretch/>
        </p:blipFill>
        <p:spPr>
          <a:xfrm>
            <a:off x="296622" y="4621543"/>
            <a:ext cx="5878890" cy="1407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40" y="2857299"/>
            <a:ext cx="5278230" cy="3112802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CFD05E6-5D48-5B4B-841F-F8BED68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0F1BC9-B464-DCFC-2AB1-583EB1F4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35012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several experts are required for the same domain, the highest expertise level is considered for each step</a:t>
            </a:r>
          </a:p>
          <a:p>
            <a:r>
              <a:rPr lang="en-US" altLang="en-US"/>
              <a:t>The level “Multiple Experts” is designed for applicable when several experts of different domains are required (e.g. hardware and crypto)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Expertise Rating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38" y="3637722"/>
            <a:ext cx="5510627" cy="210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638452A-70B6-DC49-BB8C-79BC952B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BAD389-6A07-FFEC-DF18-072F39D4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79842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600"/>
              <a:t>The knowledge of the TOE can be gained through unclassified or unprotected information, or collusion with a developer.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The following classification is to be used: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Public: information in the public domain,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Restricted: information from development (specifications, guidance)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Sensitive: HLD and LLD information.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Critical: Implementation representation (Design and Source Code).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Very Critical: Data requiring also heavy specific tools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Information discovered by Reverse Engineering will be rated as Id step…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Knowledge of the TOE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59" y="4363038"/>
            <a:ext cx="4719983" cy="232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ABBAE2D-2870-9840-82DD-B17D1F08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CF985C-3597-A9EA-BC04-DB5A621E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13674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Availability of samples (in terms of time and cost) and number of samples needed to succeed</a:t>
            </a:r>
          </a:p>
          <a:p>
            <a:r>
              <a:rPr lang="en-US" altLang="en-US"/>
              <a:t>Reasons to need more than one sample:</a:t>
            </a:r>
          </a:p>
          <a:p>
            <a:pPr lvl="1"/>
            <a:r>
              <a:rPr lang="en-US" altLang="en-US"/>
              <a:t>the attack succeeds only with some probability,</a:t>
            </a:r>
          </a:p>
          <a:p>
            <a:pPr lvl="1"/>
            <a:r>
              <a:rPr lang="en-US" altLang="en-US"/>
              <a:t>The attacker needs to collect information from several copies of the TOE.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to the TOE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09" y="3843766"/>
            <a:ext cx="6123608" cy="197180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AE29285-F6A4-8E4D-89D5-D0D1602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F4B1AF-3F40-95ED-24E3-C39DD851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87311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Equipment category considers price and availability:</a:t>
            </a:r>
          </a:p>
          <a:p>
            <a:pPr lvl="1"/>
            <a:r>
              <a:rPr lang="en-US" altLang="en-US" sz="1800"/>
              <a:t>Standard</a:t>
            </a:r>
          </a:p>
          <a:p>
            <a:pPr lvl="1"/>
            <a:r>
              <a:rPr lang="en-US" altLang="en-US" sz="1800"/>
              <a:t>Specialized (expensive equipment found in universities)</a:t>
            </a:r>
          </a:p>
          <a:p>
            <a:pPr lvl="1"/>
            <a:r>
              <a:rPr lang="en-US" altLang="en-US" sz="1800"/>
              <a:t>Bespoke: very expensive or difficult to keep confidential</a:t>
            </a:r>
          </a:p>
          <a:p>
            <a:pPr lvl="1"/>
            <a:r>
              <a:rPr lang="en-US" altLang="en-US" sz="1800"/>
              <a:t>Multiple Bespoke: several different bespoke equipment</a:t>
            </a:r>
          </a:p>
          <a:p>
            <a:r>
              <a:rPr lang="en-US" altLang="en-US" sz="2000"/>
              <a:t>A value is given for all equipment used in IC business but this must always be reevaluated with technical progress…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Equipment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4" y="3949148"/>
            <a:ext cx="5283752" cy="1738814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58850F4-2B95-C24D-BCC7-FF1B883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169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2C2A74-ABB0-0517-8759-C31018CA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435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4663440"/>
            <a:ext cx="4267200" cy="1661160"/>
          </a:xfrm>
        </p:spPr>
        <p:txBody>
          <a:bodyPr>
            <a:normAutofit fontScale="62500" lnSpcReduction="20000"/>
          </a:bodyPr>
          <a:lstStyle/>
          <a:p>
            <a:r>
              <a:rPr lang="en-US" sz="2900"/>
              <a:t>Very powerful tool</a:t>
            </a:r>
          </a:p>
          <a:p>
            <a:r>
              <a:rPr lang="en-US"/>
              <a:t>Can defeat product security</a:t>
            </a:r>
          </a:p>
          <a:p>
            <a:r>
              <a:rPr lang="en-US"/>
              <a:t>Expensive</a:t>
            </a:r>
          </a:p>
          <a:p>
            <a:r>
              <a:rPr lang="en-US"/>
              <a:t>Can be rent</a:t>
            </a:r>
          </a:p>
          <a:p>
            <a:r>
              <a:rPr lang="en-US"/>
              <a:t>Usage to be be monitored</a:t>
            </a:r>
          </a:p>
        </p:txBody>
      </p:sp>
      <p:pic>
        <p:nvPicPr>
          <p:cNvPr id="5122" name="Picture 2" descr="C:\_WORK\CRYPTO\Papiers&amp;LateX\2005_AREHCC\New_Images\New_Images_Arehcc\FIB_M2_M3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3200" y="3925957"/>
            <a:ext cx="3149600" cy="2362200"/>
          </a:xfrm>
          <a:prstGeom prst="rect">
            <a:avLst/>
          </a:prstGeom>
          <a:noFill/>
        </p:spPr>
      </p:pic>
      <p:pic>
        <p:nvPicPr>
          <p:cNvPr id="5123" name="Picture 3" descr="C:\_WORK\CRYPTO\Papiers&amp;LateX\2005_AREHCC\New_Images\New_Images_Arehcc\FIB_M2_M3_nota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6070" y="2900017"/>
            <a:ext cx="3251200" cy="2438400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371601"/>
            <a:ext cx="24130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459944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534400" y="16764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Cross Sections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>
            <a:normAutofit/>
          </a:bodyPr>
          <a:lstStyle/>
          <a:p>
            <a:r>
              <a:rPr lang="en-US"/>
              <a:t>Modify the Circuit</a:t>
            </a:r>
            <a:br>
              <a:rPr lang="en-US"/>
            </a:br>
            <a:r>
              <a:rPr lang="en-US"/>
              <a:t>Focused Ion Beam (FIB)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A56A6B-3124-9C45-8EA8-A64FC8BB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A8E5DB0-7BE8-DB4F-C5B1-2F19CC1E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the evaluator attack uses « open samples » or classified information, this « advantage » is considered in the rating…</a:t>
            </a:r>
          </a:p>
          <a:p>
            <a:r>
              <a:rPr lang="en-US" altLang="en-US"/>
              <a:t>This Open Sample rating sometimes replaces the discovery step, and may give a lower result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 to Open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30" y="3594652"/>
            <a:ext cx="8420100" cy="166370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8C5E956-ED13-EE41-BC25-8C9AA88D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170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0979BD-845B-3CD1-FB1F-1593D9AE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22584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Rating the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641310"/>
            <a:ext cx="10972800" cy="2575560"/>
          </a:xfrm>
        </p:spPr>
        <p:txBody>
          <a:bodyPr>
            <a:normAutofit/>
          </a:bodyPr>
          <a:lstStyle/>
          <a:p>
            <a:r>
              <a:rPr lang="en-US" altLang="en-US"/>
              <a:t>Sum the values for each factor, in preparation and exploitation, for each successful attack</a:t>
            </a:r>
          </a:p>
          <a:p>
            <a:r>
              <a:rPr lang="en-US" altLang="en-US"/>
              <a:t>Compute the rating for both paths with / without access to open samples, and keep the lowest</a:t>
            </a:r>
          </a:p>
          <a:p>
            <a:r>
              <a:rPr lang="en-US" altLang="en-US"/>
              <a:t>The lowest rating gives the resistance of the TOE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2957" y="1876507"/>
            <a:ext cx="6586056" cy="146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497F54E-9978-9F4F-B150-EEB59574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3BA01C-A30F-A4C4-067A-F06718E1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Final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-9939"/>
            <a:ext cx="4695026" cy="68580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A3B9D-0838-4C45-A0C2-539EBE2C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172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6DDF817-537E-74BF-3D69-638B429A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54886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000"/>
              <a:t>AES in a secure element</a:t>
            </a:r>
          </a:p>
          <a:p>
            <a:r>
              <a:rPr lang="en-GB" sz="2000"/>
              <a:t>CEMA successful.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r>
              <a:rPr lang="en-GB" sz="2000"/>
              <a:t>The product is resistant to an </a:t>
            </a:r>
            <a:r>
              <a:rPr lang="en-GB" sz="2100" b="1" i="1" u="sng"/>
              <a:t>Enhanced </a:t>
            </a:r>
            <a:r>
              <a:rPr lang="en-GB" sz="2000" b="1" i="1" u="sng"/>
              <a:t>Basic</a:t>
            </a:r>
            <a:r>
              <a:rPr lang="en-GB" sz="2000" i="1"/>
              <a:t> potential attack</a:t>
            </a:r>
            <a:r>
              <a:rPr lang="en-GB" sz="2000"/>
              <a:t>:VAN.3</a:t>
            </a:r>
          </a:p>
          <a:p>
            <a:r>
              <a:rPr lang="en-GB" sz="2000"/>
              <a:t>In that case certification is a FAIL as AVA VAN.5 was the mandatory requirement.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25801" y="1799574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Exploitation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Elapse</a:t>
                      </a:r>
                      <a:r>
                        <a:rPr lang="en-GB" baseline="0"/>
                        <a:t> time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  <a:r>
                        <a:rPr lang="en-GB" baseline="0"/>
                        <a:t>  (&lt; 1 week)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r>
                        <a:rPr lang="en-GB" baseline="0"/>
                        <a:t>  (&lt; 1 day)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Expertise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  (expert)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  <a:r>
                        <a:rPr lang="en-GB" baseline="0"/>
                        <a:t>  </a:t>
                      </a:r>
                      <a:r>
                        <a:rPr lang="en-GB"/>
                        <a:t>(Proficient)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Knowledge of the TOE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 </a:t>
                      </a:r>
                      <a:r>
                        <a:rPr lang="en-GB" baseline="0"/>
                        <a:t> (restricted)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  <a:r>
                        <a:rPr lang="en-GB" baseline="0"/>
                        <a:t>  (public)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Access to the TOE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  <a:r>
                        <a:rPr lang="en-GB" baseline="0"/>
                        <a:t>  (&lt;10 samples)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0</a:t>
                      </a:r>
                      <a:r>
                        <a:rPr lang="en-GB" baseline="0"/>
                        <a:t>  (&lt;10 samples)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Open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r>
                        <a:rPr lang="en-GB" baseline="0"/>
                        <a:t>  (specialized)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  <a:r>
                        <a:rPr lang="en-GB" baseline="0"/>
                        <a:t>  (specialized)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Sub-total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TOTAL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/>
                        <a:t>21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>
            <a:normAutofit fontScale="90000"/>
          </a:bodyPr>
          <a:lstStyle/>
          <a:p>
            <a:r>
              <a:rPr lang="en-GB" sz="5300"/>
              <a:t>Rating </a:t>
            </a:r>
            <a:br>
              <a:rPr lang="en-GB"/>
            </a:br>
            <a:r>
              <a:rPr lang="en-GB" sz="4000"/>
              <a:t>Example with a CEMA on AES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7B5BA-C48A-654A-9145-99CCA046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173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3273300-9CEC-479F-4F0E-6DE65AF7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3599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4CE2196F-174F-EEC8-F780-1B1A054DA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02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423BDD-A833-B94F-8B52-640BB4402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4594013" cy="23690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E41077-F158-F947-8BFF-E8A74DEC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DA1BF6-8933-45E5-8865-E113F8F08A00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e image contenant cercle, Caractère coloré, art&#10;&#10;Description générée automatiquement">
            <a:extLst>
              <a:ext uri="{FF2B5EF4-FFF2-40B4-BE49-F238E27FC236}">
                <a16:creationId xmlns:a16="http://schemas.microsoft.com/office/drawing/2014/main" id="{2F893637-4FDA-CD3C-E470-142EEEE57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541" b="986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423BDD-A833-B94F-8B52-640BB4402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8800" dirty="0">
                <a:solidFill>
                  <a:schemeClr val="accent1"/>
                </a:solidFill>
              </a:rPr>
              <a:t>THANKS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E41077-F158-F947-8BFF-E8A74DEC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CDA1BF6-8933-45E5-8865-E113F8F08A00}" type="slidenum">
              <a:rPr lang="en-US"/>
              <a:pPr defTabSz="914400">
                <a:spcAft>
                  <a:spcPts val="600"/>
                </a:spcAft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343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8DEF53-6BA0-4AE0-82C9-7FF45CA58409}"/>
              </a:ext>
            </a:extLst>
          </p:cNvPr>
          <p:cNvGrpSpPr/>
          <p:nvPr/>
        </p:nvGrpSpPr>
        <p:grpSpPr>
          <a:xfrm>
            <a:off x="2771951" y="4347316"/>
            <a:ext cx="6420472" cy="952500"/>
            <a:chOff x="2414184" y="4286537"/>
            <a:chExt cx="6420472" cy="9525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E95F74-78DE-4723-99D9-0EDA05B8C438}"/>
                </a:ext>
              </a:extLst>
            </p:cNvPr>
            <p:cNvSpPr txBox="1"/>
            <p:nvPr/>
          </p:nvSpPr>
          <p:spPr>
            <a:xfrm>
              <a:off x="3366684" y="4470400"/>
              <a:ext cx="5467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Find out more at </a:t>
              </a:r>
              <a:r>
                <a:rPr lang="en-US" sz="3200" dirty="0">
                  <a:solidFill>
                    <a:schemeClr val="accent3"/>
                  </a:solidFill>
                  <a:hlinkClick r:id="rId3"/>
                </a:rPr>
                <a:t>www.st.com</a:t>
              </a:r>
              <a:endParaRPr lang="en-US" sz="3200" dirty="0">
                <a:solidFill>
                  <a:schemeClr val="accent3"/>
                </a:solidFill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94DF564-4D7F-4CB2-B602-D07487B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4184" y="4286537"/>
              <a:ext cx="952500" cy="952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11AC4-D72E-45C2-987A-176079AF51FB}"/>
              </a:ext>
            </a:extLst>
          </p:cNvPr>
          <p:cNvGrpSpPr/>
          <p:nvPr/>
        </p:nvGrpSpPr>
        <p:grpSpPr>
          <a:xfrm>
            <a:off x="13050574" y="0"/>
            <a:ext cx="5935784" cy="2385268"/>
            <a:chOff x="13050574" y="0"/>
            <a:chExt cx="5935784" cy="2385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C11DF-C48E-453F-A1B5-A6649B8DB2FF}"/>
                </a:ext>
              </a:extLst>
            </p:cNvPr>
            <p:cNvSpPr txBox="1"/>
            <p:nvPr/>
          </p:nvSpPr>
          <p:spPr>
            <a:xfrm>
              <a:off x="13050574" y="0"/>
              <a:ext cx="5935784" cy="23852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You can personalize this </a:t>
              </a:r>
            </a:p>
            <a:p>
              <a:r>
                <a:rPr lang="en-US" sz="2400" dirty="0"/>
                <a:t>last page with a short link</a:t>
              </a:r>
            </a:p>
            <a:p>
              <a:r>
                <a:rPr lang="en-US" sz="2400" dirty="0"/>
                <a:t>(ex. </a:t>
              </a:r>
              <a:r>
                <a:rPr lang="en-US" sz="2400" dirty="0">
                  <a:solidFill>
                    <a:schemeClr val="accent3"/>
                  </a:solidFill>
                </a:rPr>
                <a:t>www.st.com/shortlink</a:t>
              </a:r>
              <a:r>
                <a:rPr lang="en-US" sz="2400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You can find a complete list of </a:t>
              </a:r>
              <a:br>
                <a:rPr lang="en-US" sz="2400" dirty="0"/>
              </a:br>
              <a:r>
                <a:rPr lang="en-US" sz="2400" dirty="0"/>
                <a:t>st.com short links on this page:</a:t>
              </a:r>
            </a:p>
            <a:p>
              <a:r>
                <a:rPr lang="en-US" sz="2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http://seo.st.com/toolbox/shortcuts/</a:t>
              </a:r>
              <a:endParaRPr lang="en-US" sz="24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17AADF4-D9A4-4FB4-955B-6A59A64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0139B-0BEB-449C-B1F7-80D4F54F3FC1}"/>
              </a:ext>
            </a:extLst>
          </p:cNvPr>
          <p:cNvGrpSpPr/>
          <p:nvPr/>
        </p:nvGrpSpPr>
        <p:grpSpPr>
          <a:xfrm>
            <a:off x="4688541" y="0"/>
            <a:ext cx="7503459" cy="6858000"/>
            <a:chOff x="4688541" y="0"/>
            <a:chExt cx="750345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975067-3004-4E25-8B69-CACB0B19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541" y="0"/>
              <a:ext cx="750345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AF24E-0C24-4EB7-8B46-271260356B65}"/>
                </a:ext>
              </a:extLst>
            </p:cNvPr>
            <p:cNvSpPr/>
            <p:nvPr/>
          </p:nvSpPr>
          <p:spPr>
            <a:xfrm>
              <a:off x="11640457" y="0"/>
              <a:ext cx="551543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759B23-2AC6-4702-845A-24B397B67FAF}"/>
              </a:ext>
            </a:extLst>
          </p:cNvPr>
          <p:cNvSpPr txBox="1"/>
          <p:nvPr/>
        </p:nvSpPr>
        <p:spPr>
          <a:xfrm>
            <a:off x="188686" y="2513364"/>
            <a:ext cx="432525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/>
              <a:t>For further support in creating a PowerPoint presentation, including graphic assets, formatting tools and additional information on the ST brand</a:t>
            </a:r>
          </a:p>
          <a:p>
            <a:pPr algn="ctr">
              <a:spcBef>
                <a:spcPts val="600"/>
              </a:spcBef>
            </a:pPr>
            <a:r>
              <a:rPr lang="en-US" b="1" dirty="0"/>
              <a:t>you can visit the ST Brand Portal</a:t>
            </a:r>
            <a:br>
              <a:rPr lang="en-US" dirty="0"/>
            </a:br>
            <a:r>
              <a:rPr lang="en-US" dirty="0">
                <a:hlinkClick r:id="rId4"/>
              </a:rPr>
              <a:t>https://brandportal.st.com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7F8C3-7076-49CE-AED6-F8EE2EE4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177</a:t>
            </a:fld>
            <a:endParaRPr lang="fr-F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8825EC-7476-4B89-9697-5CAF90DEE109}"/>
              </a:ext>
            </a:extLst>
          </p:cNvPr>
          <p:cNvGrpSpPr/>
          <p:nvPr/>
        </p:nvGrpSpPr>
        <p:grpSpPr>
          <a:xfrm>
            <a:off x="13050574" y="0"/>
            <a:ext cx="4573232" cy="1200329"/>
            <a:chOff x="13050574" y="0"/>
            <a:chExt cx="4573232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E01911-0E33-4A22-9E3E-E178DA78E5EF}"/>
                </a:ext>
              </a:extLst>
            </p:cNvPr>
            <p:cNvSpPr txBox="1"/>
            <p:nvPr/>
          </p:nvSpPr>
          <p:spPr>
            <a:xfrm>
              <a:off x="13050574" y="0"/>
              <a:ext cx="457323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Please remove this page</a:t>
              </a:r>
            </a:p>
            <a:p>
              <a:r>
                <a:rPr lang="en-US" sz="2400" dirty="0"/>
                <a:t>before publishing the </a:t>
              </a:r>
            </a:p>
            <a:p>
              <a:r>
                <a:rPr lang="en-US" sz="2400" dirty="0"/>
                <a:t>presentation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3AB4E1-EA61-4358-BF4D-D7F78914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92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0B456-FCDF-3876-5B42-E3D7DC23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Countermeasures </a:t>
            </a:r>
            <a:br>
              <a:rPr lang="en-GB" sz="3600" dirty="0"/>
            </a:br>
            <a:r>
              <a:rPr lang="en-GB" sz="3600" dirty="0"/>
              <a:t>Vs. </a:t>
            </a:r>
            <a:br>
              <a:rPr lang="en-GB" sz="3600" dirty="0"/>
            </a:br>
            <a:r>
              <a:rPr lang="en-GB" sz="3600" dirty="0"/>
              <a:t>Invasive Attacks</a:t>
            </a:r>
            <a:endParaRPr lang="en-GB" dirty="0"/>
          </a:p>
        </p:txBody>
      </p:sp>
      <p:pic>
        <p:nvPicPr>
          <p:cNvPr id="6" name="Espace réservé pour une image  5" descr="Une image contenant capture d’écran, carré, Rectangle&#10;&#10;Description générée automatiquement">
            <a:extLst>
              <a:ext uri="{FF2B5EF4-FFF2-40B4-BE49-F238E27FC236}">
                <a16:creationId xmlns:a16="http://schemas.microsoft.com/office/drawing/2014/main" id="{D41C94B4-3FB7-96F1-AABC-C56ABB1900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5" b="12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80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IC Reverse Engineering</a:t>
            </a:r>
            <a:br>
              <a:rPr lang="en-US"/>
            </a:br>
            <a:r>
              <a:rPr lang="en-US"/>
              <a:t>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5236" y="1981499"/>
            <a:ext cx="10972800" cy="4937760"/>
          </a:xfrm>
        </p:spPr>
        <p:txBody>
          <a:bodyPr/>
          <a:lstStyle/>
          <a:p>
            <a:r>
              <a:rPr lang="en-US"/>
              <a:t>Make design more complex</a:t>
            </a:r>
          </a:p>
          <a:p>
            <a:pPr lvl="1"/>
            <a:r>
              <a:rPr lang="en-US"/>
              <a:t>Embed sensitive lines in lower levels</a:t>
            </a:r>
          </a:p>
          <a:p>
            <a:pPr lvl="1"/>
            <a:r>
              <a:rPr lang="en-US"/>
              <a:t>Use thinner technologies (&lt; 65 nm)</a:t>
            </a:r>
          </a:p>
          <a:p>
            <a:pPr lvl="1"/>
            <a:r>
              <a:rPr lang="en-US"/>
              <a:t>Make the structure more compact (i.e.. Glue logic)</a:t>
            </a:r>
          </a:p>
          <a:p>
            <a:endParaRPr lang="en-US"/>
          </a:p>
          <a:p>
            <a:r>
              <a:rPr lang="en-US"/>
              <a:t>Glue Logic</a:t>
            </a:r>
          </a:p>
          <a:p>
            <a:pPr lvl="1"/>
            <a:r>
              <a:rPr lang="en-US"/>
              <a:t>Makes the IP and block localization</a:t>
            </a:r>
          </a:p>
          <a:p>
            <a:pPr marL="457200" lvl="1" indent="0">
              <a:buNone/>
            </a:pPr>
            <a:r>
              <a:rPr lang="en-US"/>
              <a:t>difficult to the attacker</a:t>
            </a:r>
          </a:p>
        </p:txBody>
      </p:sp>
      <p:pic>
        <p:nvPicPr>
          <p:cNvPr id="4" name="Picture 3" descr="glue.png"/>
          <p:cNvPicPr>
            <a:picLocks noChangeAspect="1"/>
          </p:cNvPicPr>
          <p:nvPr/>
        </p:nvPicPr>
        <p:blipFill>
          <a:blip r:embed="rId2" cstate="print"/>
          <a:srcRect b="9375"/>
          <a:stretch>
            <a:fillRect/>
          </a:stretch>
        </p:blipFill>
        <p:spPr>
          <a:xfrm>
            <a:off x="6109235" y="3821875"/>
            <a:ext cx="5922497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0365" y="5681869"/>
            <a:ext cx="59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IP easy to locate		          IP more difficult to locate</a:t>
            </a:r>
          </a:p>
        </p:txBody>
      </p:sp>
      <p:pic>
        <p:nvPicPr>
          <p:cNvPr id="6" name="Picture 5" descr="wafertop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5595" y="1600200"/>
            <a:ext cx="4713539" cy="152400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A0DB56F-62C7-3B4F-8440-89D3EF33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B69F6CE-644B-696B-9C5D-C698EEF9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434975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243012" y="1727122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Hardware attacks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434975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243012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Side-channel is coming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434975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F038D1-E42A-459B-95E3-3EE53CE9A226}"/>
              </a:ext>
            </a:extLst>
          </p:cNvPr>
          <p:cNvSpPr txBox="1">
            <a:spLocks/>
          </p:cNvSpPr>
          <p:nvPr/>
        </p:nvSpPr>
        <p:spPr>
          <a:xfrm>
            <a:off x="1243012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taste of RSA 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434975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243012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Side-channel methodology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CF6385-36CE-45E9-B3C3-1D10A285C38C}"/>
              </a:ext>
            </a:extLst>
          </p:cNvPr>
          <p:cNvSpPr txBox="1">
            <a:spLocks/>
          </p:cNvSpPr>
          <p:nvPr/>
        </p:nvSpPr>
        <p:spPr>
          <a:xfrm>
            <a:off x="6242217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09F0DC1-BBC9-454E-B502-EACF0ACF1C31}"/>
              </a:ext>
            </a:extLst>
          </p:cNvPr>
          <p:cNvSpPr txBox="1">
            <a:spLocks/>
          </p:cNvSpPr>
          <p:nvPr/>
        </p:nvSpPr>
        <p:spPr>
          <a:xfrm>
            <a:off x="7050254" y="1727122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Post Quantum Cryptography 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F275A4-D297-47DF-BD9E-E5FFC8E7A934}"/>
              </a:ext>
            </a:extLst>
          </p:cNvPr>
          <p:cNvSpPr txBox="1">
            <a:spLocks/>
          </p:cNvSpPr>
          <p:nvPr/>
        </p:nvSpPr>
        <p:spPr>
          <a:xfrm>
            <a:off x="6242217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3FFF692-95F0-4B31-AD30-F8B77D566840}"/>
              </a:ext>
            </a:extLst>
          </p:cNvPr>
          <p:cNvSpPr txBox="1">
            <a:spLocks/>
          </p:cNvSpPr>
          <p:nvPr/>
        </p:nvSpPr>
        <p:spPr>
          <a:xfrm>
            <a:off x="7050254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Resources, nowadays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B44CBA5-3A2E-4515-BC34-9A1F231D697F}"/>
              </a:ext>
            </a:extLst>
          </p:cNvPr>
          <p:cNvSpPr txBox="1">
            <a:spLocks/>
          </p:cNvSpPr>
          <p:nvPr/>
        </p:nvSpPr>
        <p:spPr>
          <a:xfrm>
            <a:off x="6242217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F295C3D-48DA-40B6-B675-58A5B1A7D337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Attack potential and standards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Reverse Engineering on Memories</a:t>
            </a:r>
            <a:br>
              <a:rPr lang="en-US"/>
            </a:br>
            <a:r>
              <a:rPr lang="en-US"/>
              <a:t>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500" y="1740683"/>
            <a:ext cx="109728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Use memory technology more difficult to reverse</a:t>
            </a:r>
          </a:p>
          <a:p>
            <a:pPr>
              <a:buNone/>
            </a:pPr>
            <a:endParaRPr lang="en-US" sz="1100"/>
          </a:p>
          <a:p>
            <a:r>
              <a:rPr lang="en-US"/>
              <a:t>Apply Scrambling / Permutations on data (addresses)</a:t>
            </a:r>
          </a:p>
          <a:p>
            <a:pPr lvl="1"/>
            <a:r>
              <a:rPr lang="en-US"/>
              <a:t>Apply secret permutation to the data bits to make difficult the bit assembly once the memory has been reversed</a:t>
            </a:r>
          </a:p>
          <a:p>
            <a:pPr lvl="1"/>
            <a:r>
              <a:rPr lang="en-US"/>
              <a:t>Can be software or hardware dedicated IPs</a:t>
            </a:r>
          </a:p>
          <a:p>
            <a:pPr marL="457200" lvl="1" indent="0">
              <a:buNone/>
            </a:pPr>
            <a:endParaRPr lang="en-US" sz="1000"/>
          </a:p>
          <a:p>
            <a:r>
              <a:rPr lang="en-US"/>
              <a:t>Hardware Data Encryption</a:t>
            </a:r>
          </a:p>
          <a:p>
            <a:pPr lvl="1"/>
            <a:r>
              <a:rPr lang="en-US"/>
              <a:t>Data in memory are never in plain </a:t>
            </a:r>
          </a:p>
          <a:p>
            <a:pPr lvl="1"/>
            <a:r>
              <a:rPr lang="en-US"/>
              <a:t>Encrypted with a cryptographic algorithm</a:t>
            </a:r>
          </a:p>
          <a:p>
            <a:pPr lvl="1"/>
            <a:r>
              <a:rPr lang="en-US"/>
              <a:t>Must be very efficient as applied for each READ/WRITE access in memory</a:t>
            </a:r>
          </a:p>
          <a:p>
            <a:pPr lvl="2"/>
            <a:r>
              <a:rPr lang="en-US"/>
              <a:t>Decryption for each memory read</a:t>
            </a:r>
          </a:p>
          <a:p>
            <a:pPr lvl="2"/>
            <a:r>
              <a:rPr lang="en-US"/>
              <a:t>Encryption for each memory write</a:t>
            </a:r>
          </a:p>
          <a:p>
            <a:pPr lvl="2"/>
            <a:r>
              <a:rPr lang="en-US"/>
              <a:t>Same for registers, etc.</a:t>
            </a:r>
          </a:p>
          <a:p>
            <a:pPr lvl="1"/>
            <a:r>
              <a:rPr lang="en-US"/>
              <a:t>Difficult to design such algorithms </a:t>
            </a:r>
            <a:r>
              <a:rPr lang="en-US" sz="1300"/>
              <a:t>(not a XOR with a hardcoded key please)</a:t>
            </a:r>
            <a:r>
              <a:rPr lang="en-US"/>
              <a:t> </a:t>
            </a:r>
          </a:p>
          <a:p>
            <a:pPr lvl="1"/>
            <a:r>
              <a:rPr lang="en-US"/>
              <a:t>Mandatory for serious products</a:t>
            </a:r>
          </a:p>
          <a:p>
            <a:pPr marL="457200" lvl="1" indent="0">
              <a:buNone/>
            </a:pPr>
            <a:endParaRPr lang="en-US" sz="1100"/>
          </a:p>
          <a:p>
            <a:r>
              <a:rPr lang="en-US"/>
              <a:t>Software Encryption </a:t>
            </a:r>
          </a:p>
          <a:p>
            <a:pPr lvl="1"/>
            <a:r>
              <a:rPr lang="en-US"/>
              <a:t>Is recommended to be added at software level for (very) sensitive assets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4543DF-30CB-BD46-91B8-CD87DFF7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86D1A-1117-ED83-8583-D705EF2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2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Probing 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9596" y="1304924"/>
            <a:ext cx="10972800" cy="4724400"/>
          </a:xfrm>
        </p:spPr>
        <p:txBody>
          <a:bodyPr>
            <a:noAutofit/>
          </a:bodyPr>
          <a:lstStyle/>
          <a:p>
            <a:r>
              <a:rPr lang="en-US" sz="1800" dirty="0"/>
              <a:t>Passive Shield </a:t>
            </a:r>
            <a:r>
              <a:rPr lang="en-US" sz="1800" i="1" dirty="0"/>
              <a:t>(insufficient)</a:t>
            </a:r>
          </a:p>
          <a:p>
            <a:pPr lvl="1"/>
            <a:r>
              <a:rPr lang="en-US" sz="1600" dirty="0"/>
              <a:t>Full metal level on the top of the IC to “forbid” the access</a:t>
            </a:r>
          </a:p>
          <a:p>
            <a:endParaRPr lang="en-US" sz="100" dirty="0"/>
          </a:p>
          <a:p>
            <a:r>
              <a:rPr lang="en-US" sz="1800" dirty="0"/>
              <a:t>Active Shield/Mesh </a:t>
            </a:r>
            <a:r>
              <a:rPr lang="en-US" sz="1800" i="1" dirty="0"/>
              <a:t>(efficient)</a:t>
            </a:r>
          </a:p>
          <a:p>
            <a:pPr lvl="1"/>
            <a:r>
              <a:rPr lang="en-US" sz="1600" dirty="0"/>
              <a:t>Full metal on top of the shield</a:t>
            </a:r>
          </a:p>
          <a:p>
            <a:pPr lvl="1"/>
            <a:r>
              <a:rPr lang="en-US" sz="1600" dirty="0"/>
              <a:t>Embed active lines interconnected</a:t>
            </a:r>
          </a:p>
          <a:p>
            <a:pPr lvl="1"/>
            <a:r>
              <a:rPr lang="en-US" sz="1600" dirty="0"/>
              <a:t>Touch or Cut a line and you will be detected by the shield sensors connected to the active lines</a:t>
            </a:r>
          </a:p>
          <a:p>
            <a:pPr lvl="1"/>
            <a:r>
              <a:rPr lang="en-US" sz="1600" dirty="0">
                <a:hlinkClick r:id="rId2"/>
              </a:rPr>
              <a:t>https://hal.science/hal-00721569v2/document</a:t>
            </a:r>
            <a:endParaRPr lang="en-US" sz="1600" dirty="0"/>
          </a:p>
          <a:p>
            <a:endParaRPr lang="en-US" sz="100" dirty="0"/>
          </a:p>
          <a:p>
            <a:r>
              <a:rPr lang="en-US" sz="1800" dirty="0"/>
              <a:t>Be a Clever Designer</a:t>
            </a:r>
          </a:p>
          <a:p>
            <a:pPr lvl="1"/>
            <a:r>
              <a:rPr lang="en-US" sz="1600" dirty="0"/>
              <a:t>place sensitive buses, registers (data or configuration) in area difficult to access to a probe </a:t>
            </a:r>
          </a:p>
          <a:p>
            <a:endParaRPr lang="en-US" sz="100" dirty="0"/>
          </a:p>
          <a:p>
            <a:r>
              <a:rPr lang="en-US" sz="1800" dirty="0"/>
              <a:t>Integrity Check on data flow</a:t>
            </a:r>
          </a:p>
          <a:p>
            <a:pPr lvl="1"/>
            <a:r>
              <a:rPr lang="en-US" sz="1600" dirty="0"/>
              <a:t>Will detect a probe modification on data as integrity will not be coherent</a:t>
            </a:r>
          </a:p>
          <a:p>
            <a:endParaRPr lang="en-US" sz="100" dirty="0"/>
          </a:p>
          <a:p>
            <a:r>
              <a:rPr lang="en-US" sz="1800" dirty="0"/>
              <a:t>Memories/Buses/Registers Encryption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394CD4-3972-464A-B29B-81D9DDA1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5145D3-EEE4-C859-C6E4-6DFBA904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2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57" y="1382486"/>
            <a:ext cx="3909606" cy="4093028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FIB Countermeasures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3585C5-A84F-4C62-96D9-A77F4EDA2D15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F1FC81-B973-7C4E-9E28-F045A4EA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05626-2927-638E-A9E3-8C30CD29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ce réservé pour une image  5" descr="Une image contenant capture d’écran, carré, Rectangle&#10;&#10;Description générée automatiquement">
            <a:extLst>
              <a:ext uri="{FF2B5EF4-FFF2-40B4-BE49-F238E27FC236}">
                <a16:creationId xmlns:a16="http://schemas.microsoft.com/office/drawing/2014/main" id="{9D1BF38A-29D0-27D2-72B1-0ED9AE308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5" b="12795"/>
          <a:stretch>
            <a:fillRect/>
          </a:stretch>
        </p:blipFill>
        <p:spPr>
          <a:xfrm>
            <a:off x="0" y="0"/>
            <a:ext cx="4356847" cy="19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8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11E900-FA45-A39C-5FFB-97AD98EA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96’s: (well?)coming timing and side-channel attacks</a:t>
            </a:r>
          </a:p>
        </p:txBody>
      </p:sp>
      <p:pic>
        <p:nvPicPr>
          <p:cNvPr id="11" name="Espace réservé pour une image  10" descr="Une image contenant Appareils électroniques, ordinateur, intérieur, machine&#10;&#10;Description générée automatiquement">
            <a:extLst>
              <a:ext uri="{FF2B5EF4-FFF2-40B4-BE49-F238E27FC236}">
                <a16:creationId xmlns:a16="http://schemas.microsoft.com/office/drawing/2014/main" id="{60C845C6-15B5-CCC7-9B08-3ECC5EAA26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2" b="20635"/>
          <a:stretch/>
        </p:blipFill>
        <p:spPr>
          <a:xfrm>
            <a:off x="20" y="1304925"/>
            <a:ext cx="12191980" cy="5553075"/>
          </a:xfrm>
          <a:noFill/>
        </p:spPr>
      </p:pic>
    </p:spTree>
    <p:extLst>
      <p:ext uri="{BB962C8B-B14F-4D97-AF65-F5344CB8AC3E}">
        <p14:creationId xmlns:p14="http://schemas.microsoft.com/office/powerpoint/2010/main" val="71215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yptographer Paul Kocher: Big challenges ahead for industry">
            <a:extLst>
              <a:ext uri="{FF2B5EF4-FFF2-40B4-BE49-F238E27FC236}">
                <a16:creationId xmlns:a16="http://schemas.microsoft.com/office/drawing/2014/main" id="{7A520881-D1AC-D441-9394-EBD19471B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r="13639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5011525-70DD-074B-BE22-DD6DD20A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Timing Attack and Simple Power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3E4345-8E1C-DD48-8EB8-7522763F2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4475237" cy="4211182"/>
          </a:xfrm>
        </p:spPr>
        <p:txBody>
          <a:bodyPr>
            <a:normAutofit/>
          </a:bodyPr>
          <a:lstStyle/>
          <a:p>
            <a:r>
              <a:rPr lang="en-GB" sz="2000"/>
              <a:t>1996 </a:t>
            </a:r>
            <a:r>
              <a:rPr lang="mr-IN" sz="2000"/>
              <a:t>–</a:t>
            </a:r>
            <a:r>
              <a:rPr lang="en-GB" sz="2000"/>
              <a:t> P. Kocher first publication at Crypto conference</a:t>
            </a:r>
          </a:p>
          <a:p>
            <a:pPr lvl="1"/>
            <a:r>
              <a:rPr lang="en-GB" sz="1800"/>
              <a:t>Exploited timing analysis to recover the secret key used in RSA exponentiation thanks to several executions timing measurements</a:t>
            </a:r>
          </a:p>
          <a:p>
            <a:endParaRPr lang="en-GB" sz="2000"/>
          </a:p>
          <a:p>
            <a:r>
              <a:rPr lang="en-GB" sz="2000"/>
              <a:t>1998 </a:t>
            </a:r>
            <a:r>
              <a:rPr lang="mr-IN" sz="2000"/>
              <a:t>–</a:t>
            </a:r>
            <a:r>
              <a:rPr lang="en-GB" sz="2000"/>
              <a:t> P. Kocher, B. Jaffe and Jun </a:t>
            </a:r>
            <a:r>
              <a:rPr lang="mr-IN" sz="2000"/>
              <a:t>–</a:t>
            </a:r>
            <a:r>
              <a:rPr lang="en-GB" sz="2000"/>
              <a:t> SPA on RSA.</a:t>
            </a:r>
          </a:p>
          <a:p>
            <a:pPr lvl="1"/>
            <a:r>
              <a:rPr lang="en-GB" sz="1800"/>
              <a:t>Published on the CRI website.</a:t>
            </a:r>
          </a:p>
          <a:p>
            <a:pPr marL="0" indent="0">
              <a:buNone/>
            </a:pPr>
            <a:endParaRPr lang="fr-FR" sz="20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1AB64-7164-1B43-A323-A745DDA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021901-9F37-C572-EC90-4A9A0D05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89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F2BE5-295B-C24C-84DB-5584337F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side-channel history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8FA762-5DDA-C243-B59A-6436D6C4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9827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/>
              <a:t>1999 </a:t>
            </a:r>
            <a:r>
              <a:rPr lang="mr-IN" sz="1800" dirty="0"/>
              <a:t>–</a:t>
            </a:r>
            <a:r>
              <a:rPr lang="en-GB" sz="1800" dirty="0"/>
              <a:t> P. Kocher, J. Jaffe and B. Jun </a:t>
            </a:r>
            <a:r>
              <a:rPr lang="mr-IN" sz="1800" dirty="0"/>
              <a:t>–</a:t>
            </a:r>
            <a:r>
              <a:rPr lang="en-GB" sz="1800" dirty="0"/>
              <a:t> first DPA publication on DES</a:t>
            </a:r>
          </a:p>
          <a:p>
            <a:pPr lvl="1"/>
            <a:r>
              <a:rPr lang="en-GB" sz="1600" dirty="0"/>
              <a:t>Paper: Differential Power Analysis. Crypto 1999.</a:t>
            </a:r>
          </a:p>
          <a:p>
            <a:r>
              <a:rPr lang="en-GB" sz="1800" dirty="0"/>
              <a:t>1999 </a:t>
            </a:r>
            <a:r>
              <a:rPr lang="mr-IN" sz="1800" dirty="0"/>
              <a:t>–</a:t>
            </a:r>
            <a:r>
              <a:rPr lang="en-GB" sz="1800" dirty="0"/>
              <a:t> T.S. </a:t>
            </a:r>
            <a:r>
              <a:rPr lang="en-GB" sz="1800" dirty="0" err="1"/>
              <a:t>Messerges</a:t>
            </a:r>
            <a:r>
              <a:rPr lang="en-GB" sz="1800" dirty="0"/>
              <a:t>, E.A. </a:t>
            </a:r>
            <a:r>
              <a:rPr lang="en-GB" sz="1800" dirty="0" err="1"/>
              <a:t>Dabbish</a:t>
            </a:r>
            <a:r>
              <a:rPr lang="en-GB" sz="1800" dirty="0"/>
              <a:t> and R.H Sloan </a:t>
            </a:r>
            <a:r>
              <a:rPr lang="mr-IN" sz="1800" dirty="0"/>
              <a:t>–</a:t>
            </a:r>
            <a:r>
              <a:rPr lang="fr-FR" sz="1800" dirty="0"/>
              <a:t> DPA on RSA</a:t>
            </a:r>
          </a:p>
          <a:p>
            <a:pPr lvl="1"/>
            <a:r>
              <a:rPr lang="en-GB" sz="1600" dirty="0"/>
              <a:t>Power Analysis of Modular Exponentiation in Smartcards. CHES 1999.</a:t>
            </a:r>
          </a:p>
          <a:p>
            <a:r>
              <a:rPr lang="en-GB" sz="1800" dirty="0"/>
              <a:t>2000 </a:t>
            </a:r>
            <a:r>
              <a:rPr lang="mr-IN" sz="1800" dirty="0"/>
              <a:t>–</a:t>
            </a:r>
            <a:r>
              <a:rPr lang="en-GB" sz="1800" dirty="0"/>
              <a:t> T.S </a:t>
            </a:r>
            <a:r>
              <a:rPr lang="en-GB" sz="1800" dirty="0" err="1"/>
              <a:t>Messerges</a:t>
            </a:r>
            <a:r>
              <a:rPr lang="en-GB" sz="1800" dirty="0"/>
              <a:t> </a:t>
            </a:r>
            <a:r>
              <a:rPr lang="mr-IN" sz="1800" dirty="0"/>
              <a:t>–</a:t>
            </a:r>
            <a:r>
              <a:rPr lang="en-GB" sz="1800" dirty="0"/>
              <a:t> Second Order Power Analysis</a:t>
            </a:r>
          </a:p>
          <a:p>
            <a:pPr lvl="1"/>
            <a:r>
              <a:rPr lang="en-GB" sz="1600" dirty="0"/>
              <a:t>Using Second-Order Power Analysis to Attack DPA Resistant Software. CHES 2000.</a:t>
            </a:r>
          </a:p>
          <a:p>
            <a:r>
              <a:rPr lang="en-GB" sz="1600" dirty="0"/>
              <a:t>2003 – E. Brier, C .Clavier and F. Olivier: CPA</a:t>
            </a:r>
          </a:p>
          <a:p>
            <a:pPr lvl="1"/>
            <a:r>
              <a:rPr lang="en-GB" sz="1400" dirty="0"/>
              <a:t>Correlation Power Analysis with a Leakage Model CHES 2004 (IACR 2003).</a:t>
            </a:r>
          </a:p>
          <a:p>
            <a:r>
              <a:rPr lang="en-GB" sz="2000" dirty="0"/>
              <a:t>2008 – B. </a:t>
            </a:r>
            <a:r>
              <a:rPr lang="en-GB" sz="2000" dirty="0" err="1"/>
              <a:t>Gierlichs</a:t>
            </a:r>
            <a:r>
              <a:rPr lang="en-GB" sz="2000" dirty="0"/>
              <a:t>, L. </a:t>
            </a:r>
            <a:r>
              <a:rPr lang="en-GB" sz="2000" dirty="0" err="1"/>
              <a:t>Batina</a:t>
            </a:r>
            <a:r>
              <a:rPr lang="en-GB" sz="2000" dirty="0"/>
              <a:t>, P. </a:t>
            </a:r>
            <a:r>
              <a:rPr lang="en-GB" sz="2000" dirty="0" err="1"/>
              <a:t>Tuyls</a:t>
            </a:r>
            <a:r>
              <a:rPr lang="en-GB" sz="2000" dirty="0"/>
              <a:t> and B. </a:t>
            </a:r>
            <a:r>
              <a:rPr lang="en-GB" sz="2000" dirty="0" err="1"/>
              <a:t>Preneel</a:t>
            </a:r>
            <a:r>
              <a:rPr lang="en-GB" sz="2000" dirty="0"/>
              <a:t>: MIA</a:t>
            </a:r>
          </a:p>
          <a:p>
            <a:pPr lvl="1"/>
            <a:r>
              <a:rPr lang="en-GB" sz="1400" dirty="0"/>
              <a:t>Mutual Information Analysis. CHES 2008</a:t>
            </a:r>
          </a:p>
          <a:p>
            <a:r>
              <a:rPr lang="en-GB" sz="2000" dirty="0"/>
              <a:t>2010 – A. Moradi, O. Mischke, and T. </a:t>
            </a:r>
            <a:r>
              <a:rPr lang="en-GB" sz="2000" dirty="0" err="1"/>
              <a:t>Eisenbarth</a:t>
            </a:r>
            <a:r>
              <a:rPr lang="en-GB" sz="2000" dirty="0"/>
              <a:t>: Collision Correlation on AES</a:t>
            </a:r>
          </a:p>
          <a:p>
            <a:pPr marL="538163" lvl="2" indent="-261938">
              <a:spcBef>
                <a:spcPts val="1000"/>
              </a:spcBef>
            </a:pPr>
            <a:r>
              <a:rPr lang="en-GB" sz="1400" dirty="0"/>
              <a:t>Correlation-Enhanced Power Analysis Collision Attack. CHES 2010</a:t>
            </a:r>
          </a:p>
          <a:p>
            <a:pPr lvl="1"/>
            <a:endParaRPr lang="en-GB" sz="1600" dirty="0"/>
          </a:p>
          <a:p>
            <a:endParaRPr lang="en-GB" sz="18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6F8B85-4317-A04E-A797-C2C85615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FB5A3E-2C99-D654-A736-83FC1973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4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F5D0F-3449-2A4D-8EFB-97C43DF2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this?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95D7AD-B30F-D147-B4C1-24D6BCEE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5" y="1567543"/>
            <a:ext cx="9361925" cy="2374900"/>
          </a:xfrm>
          <a:prstGeom prst="rect">
            <a:avLst/>
          </a:prstGeom>
        </p:spPr>
      </p:pic>
      <p:pic>
        <p:nvPicPr>
          <p:cNvPr id="9" name="Image 8" descr="Une image contenant texte, règle, périphérique&#10;&#10;Description générée automatiquement">
            <a:extLst>
              <a:ext uri="{FF2B5EF4-FFF2-40B4-BE49-F238E27FC236}">
                <a16:creationId xmlns:a16="http://schemas.microsoft.com/office/drawing/2014/main" id="{A4968B2F-7F76-B043-A814-3532FB83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4352471"/>
            <a:ext cx="6972300" cy="184150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4B40FAF-5DA8-6840-9049-5C9F4751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A156C4-268A-0B1B-DA4F-4DF8D3EC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F5D0F-3449-2A4D-8EFB-97C43DF2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this?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95D7AD-B30F-D147-B4C1-24D6BCEE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5" y="1567543"/>
            <a:ext cx="9361925" cy="2374900"/>
          </a:xfrm>
          <a:prstGeom prst="rect">
            <a:avLst/>
          </a:prstGeom>
        </p:spPr>
      </p:pic>
      <p:pic>
        <p:nvPicPr>
          <p:cNvPr id="4" name="Image 3" descr="Une image contenant texte, peigne&#10;&#10;Description générée automatiquement">
            <a:extLst>
              <a:ext uri="{FF2B5EF4-FFF2-40B4-BE49-F238E27FC236}">
                <a16:creationId xmlns:a16="http://schemas.microsoft.com/office/drawing/2014/main" id="{786CC51A-B8F8-8A47-99B6-9F0EBB2F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85" y="4189186"/>
            <a:ext cx="6934200" cy="1828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D7026B-60A5-CD40-99A7-BBBAE2F89E8E}"/>
              </a:ext>
            </a:extLst>
          </p:cNvPr>
          <p:cNvSpPr txBox="1"/>
          <p:nvPr/>
        </p:nvSpPr>
        <p:spPr>
          <a:xfrm>
            <a:off x="856342" y="4503421"/>
            <a:ext cx="314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Zooming you identify loop of multiplications</a:t>
            </a:r>
          </a:p>
          <a:p>
            <a:endParaRPr lang="en-GB"/>
          </a:p>
          <a:p>
            <a:r>
              <a:rPr lang="en-GB">
                <a:sym typeface="Wingdings" pitchFamily="2" charset="2"/>
              </a:rPr>
              <a:t> RSA exponentiation</a:t>
            </a:r>
            <a:endParaRPr lang="en-GB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6A46B27-1D8F-9445-842F-FF2D513B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1FF461-6B1C-145F-F8D8-6D7AFE91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0556D-54F2-0B40-A566-7C2612F2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These ones?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0DEA89-EF05-5140-946D-4976A894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9" y="1930400"/>
            <a:ext cx="6271717" cy="1607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B9F03C-9DCB-8C4B-BB98-5C44996F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3" y="4146551"/>
            <a:ext cx="6057900" cy="156210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171A4E7-C28B-F148-B49E-88833823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E6460A-745A-E2C0-00EB-039B9451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49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0556D-54F2-0B40-A566-7C2612F2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These ones?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B29333-B246-864D-AC3F-0653438A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3" y="1930400"/>
            <a:ext cx="6172200" cy="1701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D579FC-F5ED-544E-8BF9-9732750E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93" y="4102101"/>
            <a:ext cx="6057900" cy="165100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DDBEFD8-5A74-9947-AE17-2B459022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04C105-ECDC-0CBF-B846-28ED3E69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8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EC41C-58FA-5D4A-97B0-C25508E0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05" y="1176678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rgbClr val="002060"/>
                </a:solidFill>
              </a:rPr>
              <a:t>Agenda</a:t>
            </a:r>
            <a:endParaRPr lang="en-GB" sz="4400" b="1" dirty="0">
              <a:solidFill>
                <a:srgbClr val="002060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B7C3AF-70EB-7D40-A32E-1FA2150C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2544" y="6041362"/>
            <a:ext cx="55542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1B9B13-8AC0-3044-8EA4-798206A5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9090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1069606E-F613-A50F-2982-24D7AF1E3D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44014" y="741680"/>
          <a:ext cx="7661906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48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équipement électronique, afficher, capture d’écran&#10;&#10;Description générée automatiquement">
            <a:extLst>
              <a:ext uri="{FF2B5EF4-FFF2-40B4-BE49-F238E27FC236}">
                <a16:creationId xmlns:a16="http://schemas.microsoft.com/office/drawing/2014/main" id="{74DA8DDB-1670-5044-A02C-2D5DAA15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7" t="1401" r="360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511FE4-D9C2-2F43-8B70-209054FC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Triple DES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4827793-D25A-4740-A5F3-90453647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515A533-7D17-1CD0-E695-85F98B5F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22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760E7-4259-5C4A-8302-C0F91E81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Good AES Example Reading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E6832-9820-524A-8E2C-8A48D4D8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0646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From Francois Durvaux</a:t>
            </a:r>
          </a:p>
          <a:p>
            <a:pPr marL="0" indent="0">
              <a:buNone/>
            </a:pPr>
            <a:r>
              <a:rPr lang="en-GB" b="1"/>
              <a:t>SCA-Pitaya: A Practical and Affordable Side-Channel Attack Setup for Power Leakage–Based Evaluations</a:t>
            </a:r>
            <a:endParaRPr lang="en-GB"/>
          </a:p>
          <a:p>
            <a:pPr marL="0" indent="0">
              <a:buNone/>
            </a:pPr>
            <a:r>
              <a:rPr lang="en-GB">
                <a:hlinkClick r:id="rId2"/>
              </a:rPr>
              <a:t>https://dl.acm.org/doi/fullHtml/10.1145/3371393</a:t>
            </a:r>
            <a:endParaRPr lang="en-GB"/>
          </a:p>
          <a:p>
            <a:endParaRPr lang="en-GB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53B78D-A97E-A849-B730-F62EBCBB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0" y="3429000"/>
            <a:ext cx="6276083" cy="20428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092F2C-20F7-4F46-8D02-8523802B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61" y="3737654"/>
            <a:ext cx="5081881" cy="2819400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DBD242B-413C-5D4D-9232-BF2806B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92B19-9EC6-3C65-357D-F532F30C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E5815-8F99-8141-8702-CAEE44F6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Side-channel Leakage Origin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EC1A4-4E32-7242-BD54-E0BC6BD8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/>
          </a:bodyPr>
          <a:lstStyle/>
          <a:p>
            <a:r>
              <a:rPr lang="en-GB" sz="2400"/>
              <a:t>Devices are done using CMOS technology where the device power consumption varies depending on:</a:t>
            </a:r>
          </a:p>
          <a:p>
            <a:pPr lvl="1"/>
            <a:r>
              <a:rPr lang="en-GB" sz="2000"/>
              <a:t>The type of operation (code) executed</a:t>
            </a:r>
          </a:p>
          <a:p>
            <a:pPr lvl="1"/>
            <a:r>
              <a:rPr lang="en-GB" sz="2000"/>
              <a:t>The data manipulated by the hardware</a:t>
            </a:r>
          </a:p>
          <a:p>
            <a:pPr lvl="1"/>
            <a:endParaRPr lang="en-GB" sz="2000"/>
          </a:p>
          <a:p>
            <a:r>
              <a:rPr lang="en-GB" sz="2400"/>
              <a:t>Leakage models mostly considered in literature and practice</a:t>
            </a:r>
          </a:p>
          <a:p>
            <a:pPr lvl="1"/>
            <a:r>
              <a:rPr lang="en-GB" sz="2000"/>
              <a:t>Hamming weight: </a:t>
            </a:r>
            <a:r>
              <a:rPr lang="en-US" sz="2000">
                <a:sym typeface="Wingdings"/>
              </a:rPr>
              <a:t>power consumption = F(data)</a:t>
            </a:r>
            <a:endParaRPr lang="en-GB" sz="2000"/>
          </a:p>
          <a:p>
            <a:pPr lvl="1"/>
            <a:r>
              <a:rPr lang="en-GB" sz="2000"/>
              <a:t>Hamming distance: </a:t>
            </a:r>
            <a:r>
              <a:rPr lang="en-US" sz="2000">
                <a:sym typeface="Wingdings"/>
              </a:rPr>
              <a:t>power consumption = F(reference_state XOR data)</a:t>
            </a:r>
            <a:endParaRPr lang="en-GB" sz="2000"/>
          </a:p>
          <a:p>
            <a:pPr lvl="1"/>
            <a:r>
              <a:rPr lang="en-GB" sz="2000"/>
              <a:t>Single bit or multi-bit </a:t>
            </a:r>
          </a:p>
          <a:p>
            <a:pPr lvl="1"/>
            <a:r>
              <a:rPr lang="en-GB" sz="2000"/>
              <a:t>Direct value</a:t>
            </a:r>
          </a:p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D0E60-154B-034D-B29B-A87AF0E5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AB42E3-B590-A48C-6ECC-4842C59B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C53B4-B972-C84F-A842-58FC5C08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Remember RSA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4CC51FB5-DF35-1246-9CC0-30713558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820" y="1895932"/>
            <a:ext cx="7567473" cy="402589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C22F549-F8F7-5944-AA1A-32573610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31" y="1427165"/>
            <a:ext cx="3423056" cy="248171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FB2E0D5-3FD4-804C-A572-B247E315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CC5D061-AF70-8D21-20A1-A8D1BDC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7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DDBD0F43-7ECE-8C48-8C7F-212CFD62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53" y="674914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GB"/>
              <a:t>Implementing RSA (and ECC)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1772F-7BCB-CE40-BE34-546901E0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498" y="816638"/>
            <a:ext cx="7174839" cy="5366448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/>
              <a:t>CRT RSA: modular exponentiation M</a:t>
            </a:r>
            <a:r>
              <a:rPr lang="en-GB" sz="1400" baseline="30000"/>
              <a:t>d</a:t>
            </a:r>
            <a:r>
              <a:rPr lang="en-GB" sz="1400"/>
              <a:t> mod n is replaced by two exponentiations of half size. </a:t>
            </a:r>
          </a:p>
          <a:p>
            <a:pPr marL="139700" indent="0">
              <a:lnSpc>
                <a:spcPct val="90000"/>
              </a:lnSpc>
              <a:buNone/>
            </a:pP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As the complexity of this operation is in O(𝓵</a:t>
            </a:r>
            <a:r>
              <a:rPr lang="en-GB" sz="1400" baseline="30000"/>
              <a:t>3</a:t>
            </a:r>
            <a:r>
              <a:rPr lang="en-GB" sz="1400"/>
              <a:t>) (with 𝓵 the bit-length of </a:t>
            </a:r>
            <a:r>
              <a:rPr lang="en-GB" sz="1400" i="1"/>
              <a:t>n</a:t>
            </a:r>
            <a:r>
              <a:rPr lang="en-GB" sz="1400"/>
              <a:t>) a half size exponentiation is 8 times faster.</a:t>
            </a:r>
          </a:p>
          <a:p>
            <a:pPr>
              <a:lnSpc>
                <a:spcPct val="90000"/>
              </a:lnSpc>
            </a:pP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The CRT-RSA is then theoretically about 4 times faster than the non-CRT exponentiation.</a:t>
            </a:r>
          </a:p>
          <a:p>
            <a:pPr>
              <a:lnSpc>
                <a:spcPct val="90000"/>
              </a:lnSpc>
            </a:pPr>
            <a:r>
              <a:rPr lang="en-GB" sz="1400"/>
              <a:t>In practice, the efficiency gain will be closer to 3 than 4 due to the reduction and the recombination operations.</a:t>
            </a:r>
          </a:p>
          <a:p>
            <a:pPr>
              <a:lnSpc>
                <a:spcPct val="90000"/>
              </a:lnSpc>
            </a:pP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Most of the chip manufacturers include an arithmetic long integer accelerator, also said public key coprocessor, to compute modular multiplication operations more efficiently.</a:t>
            </a:r>
          </a:p>
          <a:p>
            <a:pPr>
              <a:lnSpc>
                <a:spcPct val="90000"/>
              </a:lnSpc>
            </a:pP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Depending on the manufacturer, the choice of the modular arithmetic can vary (i.e., Montgomery, Barrett, Quisquater).</a:t>
            </a:r>
          </a:p>
          <a:p>
            <a:pPr>
              <a:lnSpc>
                <a:spcPct val="90000"/>
              </a:lnSpc>
            </a:pPr>
            <a:endParaRPr lang="en-GB" sz="1400"/>
          </a:p>
          <a:p>
            <a:pPr>
              <a:lnSpc>
                <a:spcPct val="90000"/>
              </a:lnSpc>
            </a:pPr>
            <a:r>
              <a:rPr lang="en-GB" sz="1400"/>
              <a:t>It enables efficient implementations of RSA, CRT-RSA, DSA, DH schemes.</a:t>
            </a:r>
          </a:p>
          <a:p>
            <a:pPr>
              <a:lnSpc>
                <a:spcPct val="90000"/>
              </a:lnSpc>
            </a:pPr>
            <a:r>
              <a:rPr lang="en-GB" sz="1400"/>
              <a:t>This coprocessor is also useful to implement efficient elliptic curves operations in ECDSA or ECDH schemes.</a:t>
            </a:r>
          </a:p>
          <a:p>
            <a:pPr marL="0" indent="0">
              <a:lnSpc>
                <a:spcPct val="90000"/>
              </a:lnSpc>
              <a:buNone/>
            </a:pPr>
            <a:endParaRPr lang="en-GB" sz="110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AAEE2F5-02BB-6A45-BF1C-E8D5FAF5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8A00E8-1078-E480-B04F-DEE0F88A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3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F013A-AEA3-C74F-991C-DFA8DCA3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Classical Exponentiation</a:t>
            </a:r>
            <a:br>
              <a:rPr lang="en-GB"/>
            </a:br>
            <a:r>
              <a:rPr lang="en-GB"/>
              <a:t>Square and Multiply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B97D9-8830-2548-9C49-BB5D98B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4"/>
          <a:stretch/>
        </p:blipFill>
        <p:spPr>
          <a:xfrm>
            <a:off x="171474" y="2474259"/>
            <a:ext cx="5431910" cy="20251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FCDD1D-C050-9747-8DDB-D7D33577F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76"/>
          <a:stretch/>
        </p:blipFill>
        <p:spPr>
          <a:xfrm>
            <a:off x="5587163" y="2474259"/>
            <a:ext cx="6684064" cy="208233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379497A-9354-8F4B-B6C0-85B2FC63F6B1}"/>
              </a:ext>
            </a:extLst>
          </p:cNvPr>
          <p:cNvSpPr txBox="1"/>
          <p:nvPr/>
        </p:nvSpPr>
        <p:spPr>
          <a:xfrm>
            <a:off x="715042" y="4673266"/>
            <a:ext cx="4082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002060"/>
                </a:solidFill>
              </a:rPr>
              <a:t>Left-to-right Square-and-Multiply Exponentiation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A6A12E-2D43-AE40-973D-F30EF02E9D75}"/>
              </a:ext>
            </a:extLst>
          </p:cNvPr>
          <p:cNvSpPr txBox="1"/>
          <p:nvPr/>
        </p:nvSpPr>
        <p:spPr>
          <a:xfrm>
            <a:off x="6791985" y="4673266"/>
            <a:ext cx="422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002060"/>
                </a:solidFill>
              </a:rPr>
              <a:t>Right-to-Left Square-and-Multiply Exponentiation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19DDEEA-A33D-4646-A81C-877338B8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682EC9-BB9C-1286-30D9-DB6E58E2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7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200B5-F78B-0A4A-B60A-DEE0AECF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Modular Arithmetic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D6CB1-271A-8D49-8DFB-DADCB793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455" y="1396112"/>
            <a:ext cx="10760805" cy="4934856"/>
          </a:xfrm>
        </p:spPr>
        <p:txBody>
          <a:bodyPr>
            <a:normAutofit lnSpcReduction="10000"/>
          </a:bodyPr>
          <a:lstStyle/>
          <a:p>
            <a:r>
              <a:rPr lang="en-GB" sz="1500" dirty="0">
                <a:solidFill>
                  <a:srgbClr val="002060"/>
                </a:solidFill>
              </a:rPr>
              <a:t>The implementation of long integer </a:t>
            </a:r>
            <a:r>
              <a:rPr lang="en-GB" sz="1500" u="sng" dirty="0">
                <a:solidFill>
                  <a:srgbClr val="002060"/>
                </a:solidFill>
              </a:rPr>
              <a:t>efficient</a:t>
            </a:r>
            <a:r>
              <a:rPr lang="en-GB" sz="1500" dirty="0">
                <a:solidFill>
                  <a:srgbClr val="002060"/>
                </a:solidFill>
              </a:rPr>
              <a:t> modular squaring and multiplication operations is of crucial importance for product makers.</a:t>
            </a:r>
          </a:p>
          <a:p>
            <a:r>
              <a:rPr lang="en-GB" sz="1500" dirty="0">
                <a:solidFill>
                  <a:srgbClr val="002060"/>
                </a:solidFill>
              </a:rPr>
              <a:t>Heavy constraints lie on these operations, especially in the context of embedded devices. </a:t>
            </a:r>
          </a:p>
          <a:p>
            <a:r>
              <a:rPr lang="en-GB" sz="1500" dirty="0">
                <a:solidFill>
                  <a:srgbClr val="002060"/>
                </a:solidFill>
              </a:rPr>
              <a:t>Several methods can be found in the literature. For instance, some common ones are the following:</a:t>
            </a:r>
          </a:p>
          <a:p>
            <a:pPr lvl="1">
              <a:spcBef>
                <a:spcPts val="0"/>
              </a:spcBef>
            </a:pPr>
            <a:r>
              <a:rPr lang="en-GB" sz="1500" dirty="0">
                <a:solidFill>
                  <a:srgbClr val="002060"/>
                </a:solidFill>
              </a:rPr>
              <a:t>Montgomery method </a:t>
            </a:r>
          </a:p>
          <a:p>
            <a:pPr lvl="1">
              <a:spcBef>
                <a:spcPts val="0"/>
              </a:spcBef>
            </a:pPr>
            <a:r>
              <a:rPr lang="en-GB" sz="1500" dirty="0">
                <a:solidFill>
                  <a:srgbClr val="002060"/>
                </a:solidFill>
              </a:rPr>
              <a:t>Barrett method </a:t>
            </a:r>
          </a:p>
          <a:p>
            <a:pPr lvl="1">
              <a:spcBef>
                <a:spcPts val="0"/>
              </a:spcBef>
            </a:pPr>
            <a:r>
              <a:rPr lang="en-GB" sz="1500" dirty="0">
                <a:solidFill>
                  <a:srgbClr val="002060"/>
                </a:solidFill>
              </a:rPr>
              <a:t>Quisquater method</a:t>
            </a:r>
          </a:p>
          <a:p>
            <a:pPr lvl="1">
              <a:spcBef>
                <a:spcPts val="0"/>
              </a:spcBef>
            </a:pPr>
            <a:r>
              <a:rPr lang="en-GB" sz="1500" dirty="0">
                <a:solidFill>
                  <a:srgbClr val="002060"/>
                </a:solidFill>
              </a:rPr>
              <a:t>Brickell method </a:t>
            </a:r>
          </a:p>
          <a:p>
            <a:pPr lvl="1">
              <a:spcBef>
                <a:spcPts val="0"/>
              </a:spcBef>
            </a:pPr>
            <a:r>
              <a:rPr lang="en-GB" sz="1500" dirty="0" err="1">
                <a:solidFill>
                  <a:srgbClr val="002060"/>
                </a:solidFill>
              </a:rPr>
              <a:t>Sedlak</a:t>
            </a:r>
            <a:r>
              <a:rPr lang="en-GB" sz="1500" dirty="0">
                <a:solidFill>
                  <a:srgbClr val="002060"/>
                </a:solidFill>
              </a:rPr>
              <a:t> method </a:t>
            </a:r>
          </a:p>
          <a:p>
            <a:pPr lvl="1">
              <a:spcBef>
                <a:spcPts val="0"/>
              </a:spcBef>
            </a:pPr>
            <a:r>
              <a:rPr lang="en-GB" sz="1500" dirty="0">
                <a:solidFill>
                  <a:srgbClr val="002060"/>
                </a:solidFill>
              </a:rPr>
              <a:t>Scholar method (Knuth)</a:t>
            </a:r>
          </a:p>
          <a:p>
            <a:r>
              <a:rPr lang="en-GB" sz="1500" dirty="0">
                <a:solidFill>
                  <a:srgbClr val="002060"/>
                </a:solidFill>
              </a:rPr>
              <a:t>In practice the Montgomery and Barrett methods are the most efficient and most commonly used in most of the products.</a:t>
            </a:r>
          </a:p>
          <a:p>
            <a:pPr marL="0" indent="0">
              <a:buNone/>
            </a:pPr>
            <a:endParaRPr lang="en-GB" sz="800" dirty="0">
              <a:solidFill>
                <a:srgbClr val="002060"/>
              </a:solidFill>
            </a:endParaRPr>
          </a:p>
          <a:p>
            <a:r>
              <a:rPr lang="en-GB" sz="800" dirty="0">
                <a:solidFill>
                  <a:srgbClr val="002060"/>
                </a:solidFill>
              </a:rPr>
              <a:t>Barrett, P. (1986). Implementing the Rivest Shamir and Adleman public key encryption algorithm on a standard digital signal processor. In Advances in Cryptology - CRYPTO '86, Santa Barbara, California, USA, 1986, Proceedings, pages 311-323.</a:t>
            </a:r>
          </a:p>
          <a:p>
            <a:r>
              <a:rPr lang="en-GB" sz="800" dirty="0">
                <a:solidFill>
                  <a:srgbClr val="002060"/>
                </a:solidFill>
              </a:rPr>
              <a:t>Brickell, E. F. (1982). A fast modular multiplication algorithm with application to two key cryptography. In Advances in Cryptology: Proceedings of CRYPTO '82, Santa Barbara, California, USA, August 23-25,  1982, pages 51-60.</a:t>
            </a:r>
          </a:p>
          <a:p>
            <a:r>
              <a:rPr lang="en-GB" sz="800" dirty="0">
                <a:solidFill>
                  <a:srgbClr val="002060"/>
                </a:solidFill>
              </a:rPr>
              <a:t>Knuth, D. E. (1997). The Art of Computer Programming, Volume 2 (3rd Ed.): </a:t>
            </a:r>
            <a:r>
              <a:rPr lang="en-GB" sz="800" dirty="0" err="1">
                <a:solidFill>
                  <a:srgbClr val="002060"/>
                </a:solidFill>
              </a:rPr>
              <a:t>Seminumerical</a:t>
            </a:r>
            <a:r>
              <a:rPr lang="en-GB" sz="800" dirty="0">
                <a:solidFill>
                  <a:srgbClr val="002060"/>
                </a:solidFill>
              </a:rPr>
              <a:t> Algorithms. Addison-Wesley Longman Publishing Co., Inc., Boston, MA, USA.</a:t>
            </a:r>
          </a:p>
          <a:p>
            <a:r>
              <a:rPr lang="en-GB" sz="800" dirty="0">
                <a:solidFill>
                  <a:srgbClr val="002060"/>
                </a:solidFill>
              </a:rPr>
              <a:t>Montgomery, P. L. (1985). Modular multiplication without trial division. Mathematics of computation, 44(170):519-521.</a:t>
            </a:r>
          </a:p>
          <a:p>
            <a:r>
              <a:rPr lang="en-GB" sz="800" dirty="0">
                <a:solidFill>
                  <a:srgbClr val="002060"/>
                </a:solidFill>
              </a:rPr>
              <a:t>Quisquater, J.-J. (1992). Encoding system according to the so-called RSA method, by means of a microcontroller and arrangement implementing this system. US Patent 5,166,978.</a:t>
            </a:r>
          </a:p>
          <a:p>
            <a:r>
              <a:rPr lang="en-GB" sz="800" dirty="0" err="1">
                <a:solidFill>
                  <a:srgbClr val="002060"/>
                </a:solidFill>
              </a:rPr>
              <a:t>Sedlak</a:t>
            </a:r>
            <a:r>
              <a:rPr lang="en-GB" sz="800" dirty="0">
                <a:solidFill>
                  <a:srgbClr val="002060"/>
                </a:solidFill>
              </a:rPr>
              <a:t>, H. (1987). The RSA cryptography processor. In Advances in Cryptology - EUROCRYPT '87, Workshop on the Theory and Application of Cryptographic Techniques, Amsterdam, The Netherlands, April 13-15, 1987, Proceedings_, pages 95-105.</a:t>
            </a: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DDC42-9C8A-3B4E-9064-44DDDBBF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7D936F-FA2B-9C4D-0BF8-7E3821AD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7318F-07C7-4704-E94C-7D8F162A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398173C-5834-346C-7774-BDAA4B54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Simple Side Channel Analysis </a:t>
            </a:r>
          </a:p>
        </p:txBody>
      </p:sp>
      <p:pic>
        <p:nvPicPr>
          <p:cNvPr id="6" name="Espace réservé pour une image  5" descr="Une image contenant ligne, Tracé, Police, capture d’écran&#10;&#10;Description générée automatiquement">
            <a:extLst>
              <a:ext uri="{FF2B5EF4-FFF2-40B4-BE49-F238E27FC236}">
                <a16:creationId xmlns:a16="http://schemas.microsoft.com/office/drawing/2014/main" id="{0E5BF031-EB6D-5FBF-352E-66864AF37A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4" r="20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1338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0C8D-2A8A-0C46-93B2-3EE27A92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Demo/TP on SSCA on RSA challenge</a:t>
            </a:r>
            <a:br>
              <a:rPr lang="en-GB" dirty="0"/>
            </a:b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C1CDB-1958-BF47-B300-EDE3699E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52" y="1646274"/>
            <a:ext cx="8596668" cy="3880773"/>
          </a:xfrm>
        </p:spPr>
        <p:txBody>
          <a:bodyPr/>
          <a:lstStyle/>
          <a:p>
            <a:r>
              <a:rPr lang="en-GB" dirty="0"/>
              <a:t>See demo on RSA SSTIC challenge 2019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128669EA-2790-0D41-80D2-679C77AA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4055012"/>
            <a:ext cx="4330700" cy="115272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BDE886F3-692F-8944-AB69-27AED0ED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08" y="5252187"/>
            <a:ext cx="4895294" cy="1271974"/>
          </a:xfrm>
          <a:prstGeom prst="rect">
            <a:avLst/>
          </a:prstGeom>
        </p:spPr>
      </p:pic>
      <p:pic>
        <p:nvPicPr>
          <p:cNvPr id="6" name="Picture 24">
            <a:extLst>
              <a:ext uri="{FF2B5EF4-FFF2-40B4-BE49-F238E27FC236}">
                <a16:creationId xmlns:a16="http://schemas.microsoft.com/office/drawing/2014/main" id="{F535A254-FE19-4B4E-BAB1-1DF1327F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2" y="2278281"/>
            <a:ext cx="6165850" cy="1662817"/>
          </a:xfrm>
          <a:prstGeom prst="rect">
            <a:avLst/>
          </a:prstGeom>
        </p:spPr>
      </p:pic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9F1CA9E7-0BA4-4F48-A888-F560FB358A83}"/>
              </a:ext>
            </a:extLst>
          </p:cNvPr>
          <p:cNvGraphicFramePr>
            <a:graphicFrameLocks/>
          </p:cNvGraphicFramePr>
          <p:nvPr/>
        </p:nvGraphicFramePr>
        <p:xfrm>
          <a:off x="6826355" y="2278281"/>
          <a:ext cx="5912778" cy="196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A2507C-3231-2043-ACB1-674588A5A446}"/>
              </a:ext>
            </a:extLst>
          </p:cNvPr>
          <p:cNvSpPr/>
          <p:nvPr/>
        </p:nvSpPr>
        <p:spPr>
          <a:xfrm>
            <a:off x="7299314" y="4542449"/>
            <a:ext cx="4892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/>
              <a:t>https://scikit-</a:t>
            </a:r>
            <a:r>
              <a:rPr lang="en-GB" sz="1400" i="1" dirty="0" err="1"/>
              <a:t>leaxrn.org</a:t>
            </a:r>
            <a:r>
              <a:rPr lang="en-GB" sz="1400" i="1" dirty="0"/>
              <a:t>/stable/modules/</a:t>
            </a:r>
            <a:r>
              <a:rPr lang="en-GB" sz="1400" i="1" dirty="0" err="1"/>
              <a:t>clustering.html</a:t>
            </a:r>
            <a:endParaRPr lang="en-GB" sz="1400" i="1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75C345C-600F-A744-8234-25D603A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7CEBE28-DABC-29C8-F276-229DB1B0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54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67B4-45D0-A28E-B4D2-B64170DC6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747D5C2-2A26-D684-3645-D5031B65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Differential Side Channel Analysis </a:t>
            </a:r>
          </a:p>
        </p:txBody>
      </p:sp>
      <p:pic>
        <p:nvPicPr>
          <p:cNvPr id="6" name="Espace réservé pour une image  5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C4DF03D-4115-C586-1DED-2628F0FB7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8" b="19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533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23A86-2CAD-CD01-CFED-2EB8DCF9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e image contenant Appareils électroniques, Composant électronique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7D20C989-E1CF-99F4-2EFE-9E9E530FF7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8" b="2179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B5C52-108A-F7E6-6370-D58F6561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Products</a:t>
            </a:r>
            <a:br>
              <a:rPr lang="en-US" dirty="0"/>
            </a:br>
            <a:r>
              <a:rPr lang="en-US" dirty="0"/>
              <a:t>Invasive Attacks and 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330946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835520"/>
          </a:xfrm>
        </p:spPr>
        <p:txBody>
          <a:bodyPr/>
          <a:lstStyle/>
          <a:p>
            <a:r>
              <a:rPr lang="en-GB" sz="2400" dirty="0"/>
              <a:t>Distinguisher</a:t>
            </a:r>
          </a:p>
          <a:p>
            <a:pPr lvl="1"/>
            <a:r>
              <a:rPr lang="en-GB" sz="2000" dirty="0"/>
              <a:t>Statistical tool used to compare simulated set (from guess) and real traces set (from DUT)</a:t>
            </a:r>
          </a:p>
          <a:p>
            <a:pPr lvl="1"/>
            <a:r>
              <a:rPr lang="en-GB" sz="2000" dirty="0"/>
              <a:t>DPA, CPA, SNR, NICV, MIA, ANOVA …</a:t>
            </a:r>
          </a:p>
          <a:p>
            <a:pPr lvl="1"/>
            <a:endParaRPr lang="en-GB" sz="2000" dirty="0"/>
          </a:p>
          <a:p>
            <a:r>
              <a:rPr lang="en-GB" sz="2400" dirty="0"/>
              <a:t>Discriminant:</a:t>
            </a:r>
          </a:p>
          <a:p>
            <a:pPr lvl="1"/>
            <a:r>
              <a:rPr lang="en-GB" sz="2000" dirty="0"/>
              <a:t>Function to apply to sort the distinguisher resulting scores</a:t>
            </a:r>
          </a:p>
          <a:p>
            <a:pPr lvl="1"/>
            <a:endParaRPr lang="en-GB" dirty="0"/>
          </a:p>
          <a:p>
            <a:r>
              <a:rPr lang="en-GB" dirty="0"/>
              <a:t>Model:</a:t>
            </a:r>
          </a:p>
          <a:p>
            <a:pPr lvl="1"/>
            <a:r>
              <a:rPr lang="en-GB" dirty="0"/>
              <a:t>Hamming weight, monobit, Hamming distance, value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Tools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A2A6E0-D209-A741-94C0-8212E4ED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F24E0C-E669-7BD0-F9B2-2CAE28CE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53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5088692"/>
          </a:xfrm>
        </p:spPr>
        <p:txBody>
          <a:bodyPr/>
          <a:lstStyle/>
          <a:p>
            <a:r>
              <a:rPr lang="en-GB" sz="2000"/>
              <a:t>Run traces collection for cryptographic algorithm</a:t>
            </a:r>
          </a:p>
          <a:p>
            <a:r>
              <a:rPr lang="en-GB" altLang="en-US" sz="2000"/>
              <a:t>Run E</a:t>
            </a:r>
            <a:r>
              <a:rPr lang="en-GB" altLang="en-US" sz="2000" baseline="-25000"/>
              <a:t>K</a:t>
            </a:r>
            <a:r>
              <a:rPr lang="en-GB" altLang="en-US" sz="2000"/>
              <a:t> (encryption) of N plaintexts P</a:t>
            </a:r>
            <a:r>
              <a:rPr lang="en-GB" altLang="en-US" sz="2000" baseline="-25000"/>
              <a:t>0</a:t>
            </a:r>
            <a:r>
              <a:rPr lang="en-GB" altLang="en-US" sz="2000"/>
              <a:t> .. P</a:t>
            </a:r>
            <a:r>
              <a:rPr lang="en-GB" altLang="en-US" sz="2000" baseline="-25000"/>
              <a:t>N-1</a:t>
            </a:r>
            <a:r>
              <a:rPr lang="en-GB" altLang="en-US" sz="2000"/>
              <a:t> store related side-channel traces C</a:t>
            </a:r>
            <a:r>
              <a:rPr lang="en-GB" altLang="en-US" sz="2000" baseline="-25000"/>
              <a:t>0</a:t>
            </a:r>
            <a:r>
              <a:rPr lang="en-GB" altLang="en-US" sz="2000"/>
              <a:t> .. C</a:t>
            </a:r>
            <a:r>
              <a:rPr lang="en-GB" altLang="en-US" sz="2000" baseline="-25000"/>
              <a:t>N-1</a:t>
            </a:r>
            <a:r>
              <a:rPr lang="en-GB" altLang="en-US" sz="2000"/>
              <a:t>.</a:t>
            </a:r>
          </a:p>
          <a:p>
            <a:pPr>
              <a:spcBef>
                <a:spcPct val="50000"/>
              </a:spcBef>
              <a:buFont typeface="Symbol" charset="2"/>
              <a:buNone/>
            </a:pPr>
            <a:endParaRPr lang="fr-FR" altLang="en-US" sz="200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  <a:buFont typeface="Symbol" charset="2"/>
              <a:buNone/>
            </a:pPr>
            <a:r>
              <a:rPr lang="fr-FR" altLang="en-US" sz="2400">
                <a:solidFill>
                  <a:srgbClr val="000000"/>
                </a:solidFill>
              </a:rPr>
              <a:t>			        				  …</a:t>
            </a:r>
          </a:p>
          <a:p>
            <a:pPr>
              <a:spcBef>
                <a:spcPct val="50000"/>
              </a:spcBef>
              <a:buFont typeface="Symbol" charset="2"/>
              <a:buNone/>
            </a:pPr>
            <a:r>
              <a:rPr lang="fr-FR" altLang="en-US" sz="1600">
                <a:solidFill>
                  <a:srgbClr val="000000"/>
                </a:solidFill>
              </a:rPr>
              <a:t>			 	 </a:t>
            </a:r>
            <a:r>
              <a:rPr lang="fr-FR" altLang="en-US" sz="1800" i="1">
                <a:solidFill>
                  <a:srgbClr val="000000"/>
                </a:solidFill>
              </a:rPr>
              <a:t>C</a:t>
            </a:r>
            <a:r>
              <a:rPr lang="fr-FR" altLang="en-US" sz="1800" i="1" baseline="-25000">
                <a:solidFill>
                  <a:srgbClr val="000000"/>
                </a:solidFill>
              </a:rPr>
              <a:t>0 </a:t>
            </a:r>
            <a:r>
              <a:rPr lang="fr-FR" altLang="en-US" sz="1800" i="1">
                <a:solidFill>
                  <a:srgbClr val="000000"/>
                </a:solidFill>
              </a:rPr>
              <a:t>= E</a:t>
            </a:r>
            <a:r>
              <a:rPr lang="fr-FR" altLang="en-US" sz="1800" i="1" baseline="-25000">
                <a:solidFill>
                  <a:srgbClr val="000000"/>
                </a:solidFill>
              </a:rPr>
              <a:t>K</a:t>
            </a:r>
            <a:r>
              <a:rPr lang="fr-FR" altLang="en-US" sz="1800" i="1">
                <a:solidFill>
                  <a:srgbClr val="000000"/>
                </a:solidFill>
              </a:rPr>
              <a:t>(P</a:t>
            </a:r>
            <a:r>
              <a:rPr lang="fr-FR" altLang="en-US" sz="1800" i="1" baseline="-25000">
                <a:solidFill>
                  <a:srgbClr val="000000"/>
                </a:solidFill>
              </a:rPr>
              <a:t>0</a:t>
            </a:r>
            <a:r>
              <a:rPr lang="fr-FR" altLang="en-US" sz="1800" i="1">
                <a:solidFill>
                  <a:srgbClr val="000000"/>
                </a:solidFill>
              </a:rPr>
              <a:t>)                   	    			C</a:t>
            </a:r>
            <a:r>
              <a:rPr lang="fr-FR" altLang="en-US" sz="1800" i="1" baseline="-25000">
                <a:solidFill>
                  <a:srgbClr val="000000"/>
                </a:solidFill>
              </a:rPr>
              <a:t>N-1 </a:t>
            </a:r>
            <a:r>
              <a:rPr lang="fr-FR" altLang="en-US" sz="1800" i="1">
                <a:solidFill>
                  <a:srgbClr val="000000"/>
                </a:solidFill>
              </a:rPr>
              <a:t>= E</a:t>
            </a:r>
            <a:r>
              <a:rPr lang="fr-FR" altLang="en-US" sz="1800" i="1" baseline="-25000">
                <a:solidFill>
                  <a:srgbClr val="000000"/>
                </a:solidFill>
              </a:rPr>
              <a:t>K</a:t>
            </a:r>
            <a:r>
              <a:rPr lang="fr-FR" altLang="en-US" sz="1800" i="1">
                <a:solidFill>
                  <a:srgbClr val="000000"/>
                </a:solidFill>
              </a:rPr>
              <a:t>(P</a:t>
            </a:r>
            <a:r>
              <a:rPr lang="fr-FR" altLang="en-US" sz="1800" i="1" baseline="-25000">
                <a:solidFill>
                  <a:srgbClr val="000000"/>
                </a:solidFill>
              </a:rPr>
              <a:t>N-1</a:t>
            </a:r>
            <a:r>
              <a:rPr lang="fr-FR" altLang="en-US" sz="1800" i="1">
                <a:solidFill>
                  <a:srgbClr val="000000"/>
                </a:solidFill>
              </a:rPr>
              <a:t>) </a:t>
            </a:r>
          </a:p>
          <a:p>
            <a:pPr>
              <a:spcBef>
                <a:spcPct val="50000"/>
              </a:spcBef>
              <a:buFont typeface="Symbol" charset="2"/>
              <a:buNone/>
            </a:pPr>
            <a:endParaRPr lang="fr-FR" altLang="en-US" sz="700" i="1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  <a:buFont typeface="Symbol" charset="2"/>
              <a:buNone/>
            </a:pPr>
            <a:endParaRPr lang="fr-FR" altLang="en-US" sz="2400" i="1">
              <a:solidFill>
                <a:srgbClr val="000000"/>
              </a:solidFill>
            </a:endParaRPr>
          </a:p>
          <a:p>
            <a:endParaRPr lang="en-GB" sz="2400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0666" y="343697"/>
            <a:ext cx="8596668" cy="1320800"/>
          </a:xfrm>
          <a:noFill/>
          <a:ln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en-US" sz="3200"/>
              <a:t>Differential Side-Channel Analysis</a:t>
            </a:r>
            <a:endParaRPr lang="en-US" altLang="en-US" sz="280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5295900" y="31289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81" y="2333780"/>
            <a:ext cx="3666435" cy="8985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47" y="2333779"/>
            <a:ext cx="3666435" cy="89851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475337-EB12-E149-94B1-012C485C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8BBFCE-99EE-6E47-FF31-7300C46D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729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Side-Channel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853" y="1737900"/>
            <a:ext cx="1715317" cy="466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Plaintext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24033" y="1737900"/>
            <a:ext cx="1715317" cy="4669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Ciphertext</a:t>
            </a:r>
            <a:r>
              <a:rPr lang="en-US" baseline="-25000"/>
              <a:t>0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09" y="1454085"/>
            <a:ext cx="1746033" cy="1048391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7" idx="3"/>
            <a:endCxn id="10" idx="1"/>
          </p:cNvCxnSpPr>
          <p:nvPr/>
        </p:nvCxnSpPr>
        <p:spPr>
          <a:xfrm>
            <a:off x="1994170" y="1971364"/>
            <a:ext cx="929839" cy="6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2" idx="1"/>
          </p:cNvCxnSpPr>
          <p:nvPr/>
        </p:nvCxnSpPr>
        <p:spPr>
          <a:xfrm>
            <a:off x="4670042" y="1978281"/>
            <a:ext cx="939981" cy="4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82" y="1519053"/>
            <a:ext cx="1557326" cy="922246"/>
          </a:xfrm>
          <a:prstGeom prst="rect">
            <a:avLst/>
          </a:prstGeom>
        </p:spPr>
      </p:pic>
      <p:sp>
        <p:nvSpPr>
          <p:cNvPr id="2" name="Double Brace 1"/>
          <p:cNvSpPr/>
          <p:nvPr/>
        </p:nvSpPr>
        <p:spPr>
          <a:xfrm>
            <a:off x="5610023" y="1524409"/>
            <a:ext cx="4399740" cy="916114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7737523" y="1842092"/>
            <a:ext cx="311285" cy="2723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25813" y="2133500"/>
            <a:ext cx="1715317" cy="466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Plaintext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70993" y="2133500"/>
            <a:ext cx="1715317" cy="4669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Ciphertext</a:t>
            </a:r>
            <a:r>
              <a:rPr lang="en-US" baseline="-25000"/>
              <a:t>1</a:t>
            </a:r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69" y="1849685"/>
            <a:ext cx="1746033" cy="1048391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28" idx="3"/>
          </p:cNvCxnSpPr>
          <p:nvPr/>
        </p:nvCxnSpPr>
        <p:spPr>
          <a:xfrm>
            <a:off x="2341130" y="2366964"/>
            <a:ext cx="929839" cy="6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017002" y="2373881"/>
            <a:ext cx="939981" cy="4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42" y="1914653"/>
            <a:ext cx="1557326" cy="922246"/>
          </a:xfrm>
          <a:prstGeom prst="rect">
            <a:avLst/>
          </a:prstGeom>
        </p:spPr>
      </p:pic>
      <p:sp>
        <p:nvSpPr>
          <p:cNvPr id="29" name="Double Brace 28"/>
          <p:cNvSpPr/>
          <p:nvPr/>
        </p:nvSpPr>
        <p:spPr>
          <a:xfrm>
            <a:off x="5956983" y="1920009"/>
            <a:ext cx="4399740" cy="916114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8084483" y="2237692"/>
            <a:ext cx="311285" cy="2723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2773" y="2522183"/>
            <a:ext cx="1715317" cy="466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Plaintext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17953" y="2522183"/>
            <a:ext cx="1715317" cy="4669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Ciphertext</a:t>
            </a:r>
            <a:r>
              <a:rPr lang="en-US" baseline="-25000"/>
              <a:t>2</a:t>
            </a:r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29" y="2238368"/>
            <a:ext cx="1746033" cy="1048391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8" idx="3"/>
          </p:cNvCxnSpPr>
          <p:nvPr/>
        </p:nvCxnSpPr>
        <p:spPr>
          <a:xfrm>
            <a:off x="2688090" y="2755647"/>
            <a:ext cx="929839" cy="6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1" idx="1"/>
          </p:cNvCxnSpPr>
          <p:nvPr/>
        </p:nvCxnSpPr>
        <p:spPr>
          <a:xfrm>
            <a:off x="5363962" y="2762564"/>
            <a:ext cx="939981" cy="4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02" y="2303336"/>
            <a:ext cx="1557326" cy="922246"/>
          </a:xfrm>
          <a:prstGeom prst="rect">
            <a:avLst/>
          </a:prstGeom>
        </p:spPr>
      </p:pic>
      <p:sp>
        <p:nvSpPr>
          <p:cNvPr id="39" name="Double Brace 38"/>
          <p:cNvSpPr/>
          <p:nvPr/>
        </p:nvSpPr>
        <p:spPr>
          <a:xfrm>
            <a:off x="6303943" y="2308692"/>
            <a:ext cx="4399740" cy="916114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8431443" y="2626375"/>
            <a:ext cx="311285" cy="2723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319733" y="2929889"/>
            <a:ext cx="1715317" cy="466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Plaintext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864913" y="2929889"/>
            <a:ext cx="1715317" cy="4669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Ciphertext</a:t>
            </a:r>
            <a:r>
              <a:rPr lang="en-US" baseline="-25000"/>
              <a:t>3</a:t>
            </a:r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89" y="2646074"/>
            <a:ext cx="1746033" cy="1048391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46" idx="3"/>
          </p:cNvCxnSpPr>
          <p:nvPr/>
        </p:nvCxnSpPr>
        <p:spPr>
          <a:xfrm>
            <a:off x="3035050" y="3163353"/>
            <a:ext cx="929839" cy="6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1" idx="1"/>
          </p:cNvCxnSpPr>
          <p:nvPr/>
        </p:nvCxnSpPr>
        <p:spPr>
          <a:xfrm>
            <a:off x="5710922" y="3170270"/>
            <a:ext cx="939981" cy="4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62" y="2711042"/>
            <a:ext cx="1557326" cy="922246"/>
          </a:xfrm>
          <a:prstGeom prst="rect">
            <a:avLst/>
          </a:prstGeom>
        </p:spPr>
      </p:pic>
      <p:sp>
        <p:nvSpPr>
          <p:cNvPr id="47" name="Double Brace 46"/>
          <p:cNvSpPr/>
          <p:nvPr/>
        </p:nvSpPr>
        <p:spPr>
          <a:xfrm>
            <a:off x="6650903" y="2716398"/>
            <a:ext cx="4399740" cy="916114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lus 47"/>
          <p:cNvSpPr/>
          <p:nvPr/>
        </p:nvSpPr>
        <p:spPr>
          <a:xfrm>
            <a:off x="8778403" y="3034081"/>
            <a:ext cx="311285" cy="2723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323282" y="5343338"/>
            <a:ext cx="1715317" cy="466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Plaintext</a:t>
            </a:r>
            <a:r>
              <a:rPr lang="en-US" baseline="-25000"/>
              <a:t>N-1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68462" y="5343338"/>
            <a:ext cx="1715317" cy="4669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Ciphertext</a:t>
            </a:r>
            <a:r>
              <a:rPr lang="en-US" baseline="-25000"/>
              <a:t>N-1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38" y="5059523"/>
            <a:ext cx="1746033" cy="1048391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stCxn id="54" idx="3"/>
          </p:cNvCxnSpPr>
          <p:nvPr/>
        </p:nvCxnSpPr>
        <p:spPr>
          <a:xfrm>
            <a:off x="4038599" y="5576802"/>
            <a:ext cx="929839" cy="6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9" idx="1"/>
          </p:cNvCxnSpPr>
          <p:nvPr/>
        </p:nvCxnSpPr>
        <p:spPr>
          <a:xfrm>
            <a:off x="6714471" y="5583719"/>
            <a:ext cx="939981" cy="4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11" y="5124491"/>
            <a:ext cx="1557326" cy="922246"/>
          </a:xfrm>
          <a:prstGeom prst="rect">
            <a:avLst/>
          </a:prstGeom>
        </p:spPr>
      </p:pic>
      <p:sp>
        <p:nvSpPr>
          <p:cNvPr id="55" name="Double Brace 54"/>
          <p:cNvSpPr/>
          <p:nvPr/>
        </p:nvSpPr>
        <p:spPr>
          <a:xfrm>
            <a:off x="7654452" y="5129847"/>
            <a:ext cx="4399740" cy="916114"/>
          </a:xfrm>
          <a:prstGeom prst="brace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lus 55"/>
          <p:cNvSpPr/>
          <p:nvPr/>
        </p:nvSpPr>
        <p:spPr>
          <a:xfrm>
            <a:off x="9781952" y="5447530"/>
            <a:ext cx="311285" cy="27237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41" idx="2"/>
            <a:endCxn id="49" idx="0"/>
          </p:cNvCxnSpPr>
          <p:nvPr/>
        </p:nvCxnSpPr>
        <p:spPr>
          <a:xfrm>
            <a:off x="2177392" y="3396817"/>
            <a:ext cx="1003549" cy="19465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837906" y="3704193"/>
            <a:ext cx="736189" cy="1319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025645" y="3580186"/>
            <a:ext cx="911949" cy="15269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BB9648-57BF-C449-983E-839149D6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08FD5A-C696-8EA5-4841-E3B884E6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81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5088692"/>
          </a:xfrm>
        </p:spPr>
        <p:txBody>
          <a:bodyPr/>
          <a:lstStyle/>
          <a:p>
            <a:pPr>
              <a:spcBef>
                <a:spcPct val="50000"/>
              </a:spcBef>
              <a:buFont typeface="Symbol" charset="2"/>
              <a:buNone/>
            </a:pPr>
            <a:endParaRPr lang="fr-FR" altLang="en-US" sz="700" i="1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GB" altLang="en-US" sz="2000"/>
              <a:t>Apply Divide-and-Conquer method on the operations and involved key-bits</a:t>
            </a:r>
          </a:p>
          <a:p>
            <a:pPr lvl="1">
              <a:spcBef>
                <a:spcPct val="50000"/>
              </a:spcBef>
            </a:pPr>
            <a:r>
              <a:rPr lang="en-GB" altLang="en-US" sz="1800"/>
              <a:t>Guess 𝛌 bit of key chunk: for instance, 6-bit for TDES SBoxes, 8-bit for AES ByteSub</a:t>
            </a:r>
          </a:p>
          <a:p>
            <a:pPr lvl="1">
              <a:spcBef>
                <a:spcPct val="50000"/>
              </a:spcBef>
            </a:pPr>
            <a:r>
              <a:rPr lang="en-GB" altLang="en-US" sz="1800"/>
              <a:t>Break down the problem = full key recovery to sub-problem = recover key per bit-chunk involved in sub operations</a:t>
            </a:r>
          </a:p>
          <a:p>
            <a:pPr lvl="1">
              <a:spcBef>
                <a:spcPct val="50000"/>
              </a:spcBef>
            </a:pPr>
            <a:r>
              <a:rPr lang="en-GB" altLang="en-US" sz="1800"/>
              <a:t>Define the computation targeted</a:t>
            </a:r>
          </a:p>
          <a:p>
            <a:pPr lvl="1">
              <a:spcBef>
                <a:spcPct val="50000"/>
              </a:spcBef>
            </a:pPr>
            <a:r>
              <a:rPr lang="en-GB" altLang="en-US" sz="2000" b="1"/>
              <a:t>Selection function </a:t>
            </a:r>
            <a:r>
              <a:rPr lang="en-GB" altLang="en-US" sz="1800"/>
              <a:t>=</a:t>
            </a:r>
            <a:r>
              <a:rPr lang="en-GB" altLang="en-US" sz="1400"/>
              <a:t>		KeyAddition	Substitution 	</a:t>
            </a:r>
            <a:r>
              <a:rPr lang="mr-IN" altLang="en-US" sz="1400"/>
              <a:t>…</a:t>
            </a:r>
            <a:r>
              <a:rPr lang="fr-FR" altLang="en-US" sz="1400"/>
              <a:t>.</a:t>
            </a:r>
            <a:r>
              <a:rPr lang="en-GB" altLang="en-US" sz="1400"/>
              <a:t> 	In first or last rounds</a:t>
            </a:r>
          </a:p>
          <a:p>
            <a:pPr>
              <a:spcBef>
                <a:spcPct val="50000"/>
              </a:spcBef>
              <a:buFont typeface="Symbol" charset="2"/>
              <a:buNone/>
            </a:pPr>
            <a:endParaRPr lang="fr-FR" altLang="en-US" sz="2400" i="1">
              <a:solidFill>
                <a:srgbClr val="000000"/>
              </a:solidFill>
            </a:endParaRPr>
          </a:p>
          <a:p>
            <a:endParaRPr lang="en-GB" sz="2400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en-US" sz="3200"/>
              <a:t>Differential Side-Channel Analysis</a:t>
            </a:r>
            <a:endParaRPr lang="en-US" altLang="en-US" sz="280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5295900" y="31289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B40FB7-002F-2749-974D-83CB3E4B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3BF679-237A-016E-6E0B-FC79BDCA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4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Selection Function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7900416" y="2168235"/>
            <a:ext cx="3602736" cy="521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Selection function output K</a:t>
            </a:r>
            <a:r>
              <a:rPr lang="en-GB" baseline="-25000"/>
              <a:t>0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3ECDC509-87C6-0240-8C36-F7D08A37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0E840B2-8B0E-7337-9331-5630453B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979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0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2BBA8E8-2F32-7F4F-B328-C109132C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45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D9DB948-3AF9-B536-9204-4AE44FC8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0346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35026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7900416" y="3877056"/>
            <a:ext cx="768096" cy="4023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1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B320B7AF-E4F1-4E40-B727-C6F45392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46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FCA3940-479C-6227-53AB-8CD31085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6379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7900416" y="387705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06511" y="5596128"/>
            <a:ext cx="768096" cy="4023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n-1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6342297-D71E-FA4A-9943-F589870E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47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6777FD9-494C-8237-C51F-9F0BA948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3493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AB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778240" y="3523580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0xAB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39199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882128" y="352958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882128" y="390753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888223" y="5626608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888224" y="357835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51134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671D7CA9-1377-FA48-A366-34FAAA02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48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C122F87-1CCA-C900-344A-9BC0AEDD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76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12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778240" y="3523580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0xAB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39199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882128" y="352958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882128" y="390753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888223" y="5626608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888224" y="357835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51134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42" name="Rounded Rectangle 41"/>
          <p:cNvSpPr/>
          <p:nvPr/>
        </p:nvSpPr>
        <p:spPr>
          <a:xfrm>
            <a:off x="8778240" y="3944112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0x12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90559A0D-AC5C-B44B-85F9-A240FD3F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49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EA8C7C5-4E7A-B149-BCEF-11458FC5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947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D012AE9-BC98-0746-946C-26F15202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Started with smart cards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E327F-9018-8748-AAB1-E27AA2503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6"/>
          <a:stretch/>
        </p:blipFill>
        <p:spPr>
          <a:xfrm>
            <a:off x="425319" y="1611085"/>
            <a:ext cx="10822610" cy="391467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D7B5BC-4F6D-FC48-B394-1A5FBA6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1BBF15F-7AEA-DD75-BA6C-99D14539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26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F1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778240" y="3523580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0xAB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39199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n-1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882128" y="352958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882128" y="390753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888223" y="5626608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888224" y="357835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51134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42" name="Rounded Rectangle 41"/>
          <p:cNvSpPr/>
          <p:nvPr/>
        </p:nvSpPr>
        <p:spPr>
          <a:xfrm>
            <a:off x="8778240" y="394411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0x12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778240" y="5644896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0xF1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723376" y="3572256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C4F65F32-88B0-A342-BBCD-CD26EC8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50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D9EA628-63E4-B1C8-81DF-462BB55C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6819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87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FF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78868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778240" y="3523580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0xAB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39199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n-1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882128" y="352958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882128" y="390753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888223" y="5626608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888224" y="357835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51134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42" name="Rounded Rectangle 41"/>
          <p:cNvSpPr/>
          <p:nvPr/>
        </p:nvSpPr>
        <p:spPr>
          <a:xfrm>
            <a:off x="8778240" y="394411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0x12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778240" y="5644896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0xF1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723376" y="3572256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741152" y="5614416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0x87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35056" y="3528949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0x23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735056" y="3949481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0x9D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0716767" y="3566160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6AA5B63D-6102-2E4B-B328-9814979C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51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7D83681-7B59-D5D1-CE23-6677B2A0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38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5010911" y="2023964"/>
            <a:ext cx="3962399" cy="277977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	256 × n </a:t>
            </a:r>
          </a:p>
          <a:p>
            <a:pPr algn="ctr"/>
            <a:endParaRPr lang="en-GB"/>
          </a:p>
          <a:p>
            <a:pPr algn="ctr"/>
            <a:r>
              <a:rPr lang="en-GB"/>
              <a:t>	Key byte 15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773680" y="2743292"/>
            <a:ext cx="3962399" cy="27797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Selection Function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395728" y="3255264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9632" y="602221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1706880" y="3206496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662927" y="146556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6304" y="3986784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401055" y="182284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28415" y="602221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03520" y="6022213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0350" y="602221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51" name="Rounded Rectangle 50"/>
          <p:cNvSpPr/>
          <p:nvPr/>
        </p:nvSpPr>
        <p:spPr>
          <a:xfrm>
            <a:off x="2517648" y="2921589"/>
            <a:ext cx="3962399" cy="2779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ounded Rectangle 48"/>
          <p:cNvSpPr/>
          <p:nvPr/>
        </p:nvSpPr>
        <p:spPr>
          <a:xfrm>
            <a:off x="2170176" y="3121152"/>
            <a:ext cx="3962399" cy="277977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256 × n</a:t>
            </a: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Key byte 0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132575" y="4712459"/>
            <a:ext cx="2718816" cy="112719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38290" y="5153736"/>
            <a:ext cx="49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16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FC6463-114B-3F46-B9EA-A9EBC531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52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5ABAB72-63B5-68D1-3698-CF2B1965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73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3" grpId="0" animBg="1"/>
      <p:bldP spid="63" grpId="0"/>
      <p:bldP spid="51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a distinguisher </a:t>
            </a:r>
            <a:r>
              <a:rPr lang="mr-IN"/>
              <a:t>…</a:t>
            </a:r>
            <a:r>
              <a:rPr lang="en-GB"/>
              <a:t> 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023872" y="2279904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249424" y="2279904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43328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43328" y="2048256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560576" y="2365248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31136" y="2279904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046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9" name="Rounded Rectangle 78"/>
          <p:cNvSpPr/>
          <p:nvPr/>
        </p:nvSpPr>
        <p:spPr>
          <a:xfrm>
            <a:off x="3066288" y="2279904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59679" y="2279904"/>
            <a:ext cx="768096" cy="32088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82111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86528" y="5180965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8895" y="161919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5446" y="4547616"/>
            <a:ext cx="1535130" cy="2328580"/>
            <a:chOff x="6622774" y="3389243"/>
            <a:chExt cx="2355574" cy="3245409"/>
          </a:xfrm>
        </p:grpSpPr>
        <p:sp>
          <p:nvSpPr>
            <p:cNvPr id="89" name="Oval 88"/>
            <p:cNvSpPr/>
            <p:nvPr/>
          </p:nvSpPr>
          <p:spPr>
            <a:xfrm>
              <a:off x="6622774" y="3389243"/>
              <a:ext cx="2355574" cy="2286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/>
                <a:t>Simulated Data from guesses</a:t>
              </a:r>
            </a:p>
          </p:txBody>
        </p:sp>
        <p:pic>
          <p:nvPicPr>
            <p:cNvPr id="90" name="Shape 268">
              <a:extLst>
                <a:ext uri="{FF2B5EF4-FFF2-40B4-BE49-F238E27FC236}">
                  <a16:creationId xmlns:a16="http://schemas.microsoft.com/office/drawing/2014/main" id="{3C71F0A1-4D6F-6549-9A00-E5154785927B}"/>
                </a:ext>
              </a:extLst>
            </p:cNvPr>
            <p:cNvPicPr preferRelativeResize="0"/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4798" y="5162464"/>
              <a:ext cx="1760221" cy="1472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729A509-DD52-8441-A87D-F6C8FE7EA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7333" y="5203627"/>
              <a:ext cx="1648918" cy="1018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Oval 92"/>
          <p:cNvSpPr/>
          <p:nvPr/>
        </p:nvSpPr>
        <p:spPr>
          <a:xfrm>
            <a:off x="6729981" y="4648997"/>
            <a:ext cx="1828802" cy="1719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Measurement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83678" y="1877568"/>
            <a:ext cx="5108450" cy="4108704"/>
            <a:chOff x="6583678" y="1877568"/>
            <a:chExt cx="5108450" cy="4108704"/>
          </a:xfrm>
        </p:grpSpPr>
        <p:grpSp>
          <p:nvGrpSpPr>
            <p:cNvPr id="22" name="Group 21"/>
            <p:cNvGrpSpPr/>
            <p:nvPr/>
          </p:nvGrpSpPr>
          <p:grpSpPr>
            <a:xfrm>
              <a:off x="8266176" y="1877568"/>
              <a:ext cx="3425952" cy="4108704"/>
              <a:chOff x="8546592" y="1499616"/>
              <a:chExt cx="3425952" cy="4108704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8546592" y="1499616"/>
                <a:ext cx="3425952" cy="410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80" y="1619195"/>
                <a:ext cx="2608779" cy="639318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79" y="2357293"/>
                <a:ext cx="2608779" cy="639318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78" y="4740021"/>
                <a:ext cx="2608779" cy="639318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/>
            <p:cNvCxnSpPr/>
            <p:nvPr/>
          </p:nvCxnSpPr>
          <p:spPr>
            <a:xfrm flipH="1">
              <a:off x="7918705" y="2303970"/>
              <a:ext cx="6096" cy="26944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583678" y="3422535"/>
              <a:ext cx="125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n traces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4791172-8EF1-C14E-9049-207D9330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EB01FE-9E26-2561-BE02-C3CA77B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121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794" y="242177"/>
            <a:ext cx="8596668" cy="1320800"/>
          </a:xfrm>
        </p:spPr>
        <p:txBody>
          <a:bodyPr/>
          <a:lstStyle/>
          <a:p>
            <a:r>
              <a:rPr lang="en-GB"/>
              <a:t>Differential Side-Channel Analysis</a:t>
            </a:r>
            <a:br>
              <a:rPr lang="en-GB"/>
            </a:br>
            <a:r>
              <a:rPr lang="en-GB" sz="2800"/>
              <a:t>DPA for Differential Power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023872" y="2023872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249424" y="2023872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43328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43328" y="1792224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560576" y="2109216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2889504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31136" y="2023872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046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9" name="Rounded Rectangle 78"/>
          <p:cNvSpPr/>
          <p:nvPr/>
        </p:nvSpPr>
        <p:spPr>
          <a:xfrm>
            <a:off x="3066288" y="2023872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59679" y="2023872"/>
            <a:ext cx="768096" cy="32088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82111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86528" y="4924933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8895" y="1363162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2249424" y="202387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2212847" y="2377440"/>
            <a:ext cx="152401" cy="3194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023871" y="5571744"/>
            <a:ext cx="1219199" cy="768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/>
              <a:t>Model</a:t>
            </a:r>
          </a:p>
          <a:p>
            <a:pPr algn="ctr"/>
            <a:r>
              <a:rPr lang="en-GB" sz="1400" b="1"/>
              <a:t>MonobitMsb(0)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243070" y="5839968"/>
            <a:ext cx="3377186" cy="20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Partitioning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729984" y="577291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754112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82" y="1732494"/>
            <a:ext cx="1706926" cy="418306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10015773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1E8768-5B56-AA43-9ACA-1C1D1F7C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4E65C06-A8E3-D16F-6747-1671E0D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147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9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5794" y="249646"/>
            <a:ext cx="8596668" cy="1320800"/>
          </a:xfrm>
        </p:spPr>
        <p:txBody>
          <a:bodyPr/>
          <a:lstStyle/>
          <a:p>
            <a:r>
              <a:rPr lang="en-GB"/>
              <a:t>Differential Side-Channel Analysis</a:t>
            </a:r>
            <a:br>
              <a:rPr lang="en-GB"/>
            </a:br>
            <a:r>
              <a:rPr lang="en-GB" sz="2800"/>
              <a:t>DPA for Differential Power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023872" y="2023872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249424" y="2023872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43328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43328" y="1792224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560576" y="2109216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2889504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31136" y="2023872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046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9" name="Rounded Rectangle 78"/>
          <p:cNvSpPr/>
          <p:nvPr/>
        </p:nvSpPr>
        <p:spPr>
          <a:xfrm>
            <a:off x="3066288" y="2023872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59679" y="2023872"/>
            <a:ext cx="768096" cy="32088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82111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86528" y="4924933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8895" y="1363162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2249424" y="202387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>
                    <a:lumMod val="50000"/>
                  </a:schemeClr>
                </a:solidFill>
              </a:rPr>
              <a:t>0x1C</a:t>
            </a:r>
            <a:endParaRPr lang="en-GB" baseline="-25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2212847" y="2737104"/>
            <a:ext cx="152401" cy="283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023871" y="5571744"/>
            <a:ext cx="1219199" cy="768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Model</a:t>
            </a:r>
          </a:p>
          <a:p>
            <a:pPr algn="ctr"/>
            <a:r>
              <a:rPr lang="en-GB" sz="1400"/>
              <a:t>MonobitMsb(0)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243070" y="5839968"/>
            <a:ext cx="3377186" cy="20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Partitioning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729984" y="577291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754112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82" y="1732494"/>
            <a:ext cx="1706926" cy="418306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10015773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267712" y="237134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40" y="1690910"/>
            <a:ext cx="1706926" cy="41830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E9DDB-4E9C-0F46-9AC7-60363E29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55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D388E3C-3071-955F-0D8C-D0CF85AA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409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1566" y="232229"/>
            <a:ext cx="8596668" cy="1320800"/>
          </a:xfrm>
        </p:spPr>
        <p:txBody>
          <a:bodyPr/>
          <a:lstStyle/>
          <a:p>
            <a:r>
              <a:rPr lang="en-GB"/>
              <a:t>Differential Side-Channel Analysis</a:t>
            </a:r>
            <a:br>
              <a:rPr lang="en-GB"/>
            </a:br>
            <a:r>
              <a:rPr lang="en-GB" sz="2800"/>
              <a:t>DPA for Differential Power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023872" y="2023872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249424" y="2023872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43328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43328" y="1792224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560576" y="2109216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2889504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31136" y="2023872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046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9" name="Rounded Rectangle 78"/>
          <p:cNvSpPr/>
          <p:nvPr/>
        </p:nvSpPr>
        <p:spPr>
          <a:xfrm>
            <a:off x="3066288" y="2023872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59679" y="2023872"/>
            <a:ext cx="768096" cy="32088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82111" y="4924933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86528" y="4924933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8895" y="1363162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2249424" y="202387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>
                    <a:lumMod val="50000"/>
                  </a:schemeClr>
                </a:solidFill>
              </a:rPr>
              <a:t>0x1C</a:t>
            </a:r>
            <a:endParaRPr lang="en-GB" baseline="-25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2188465" y="4559808"/>
            <a:ext cx="176783" cy="1011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023871" y="5571744"/>
            <a:ext cx="1219199" cy="768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Model</a:t>
            </a:r>
          </a:p>
          <a:p>
            <a:pPr algn="ctr"/>
            <a:r>
              <a:rPr lang="en-GB" sz="1400"/>
              <a:t>MonobitMsb(0)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243070" y="5839968"/>
            <a:ext cx="3377186" cy="20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Partitioning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729984" y="5772912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754112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82" y="1732494"/>
            <a:ext cx="1706926" cy="418306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10015773" y="1547828"/>
            <a:ext cx="1987250" cy="4499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endParaRPr lang="en-GB">
              <a:solidFill>
                <a:schemeClr val="tx1"/>
              </a:solidFill>
            </a:endParaRPr>
          </a:p>
          <a:p>
            <a:pPr algn="ctr"/>
            <a:r>
              <a:rPr lang="en-GB">
                <a:solidFill>
                  <a:schemeClr val="tx1"/>
                </a:solidFill>
              </a:rPr>
              <a:t>Set G</a:t>
            </a:r>
            <a:r>
              <a:rPr lang="en-GB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267712" y="237134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>
                    <a:lumMod val="50000"/>
                  </a:schemeClr>
                </a:solidFill>
              </a:rPr>
              <a:t>0x8A</a:t>
            </a:r>
            <a:endParaRPr lang="en-GB" baseline="-25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40" y="1690910"/>
            <a:ext cx="1706926" cy="418306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246376" y="4424525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74" y="2237232"/>
            <a:ext cx="1706926" cy="41830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40" y="2181138"/>
            <a:ext cx="1706926" cy="4183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40" y="4398252"/>
            <a:ext cx="1706926" cy="4183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792" y="4371979"/>
            <a:ext cx="1706926" cy="4183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12" y="4815637"/>
            <a:ext cx="1706926" cy="41830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05D7B7-38EC-B84B-8C7D-61A8AEC0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56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5A4E0A4-B214-AA08-E92E-835965B7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162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/>
          <p:cNvCxnSpPr>
            <a:stCxn id="17" idx="1"/>
            <a:endCxn id="37" idx="0"/>
          </p:cNvCxnSpPr>
          <p:nvPr/>
        </p:nvCxnSpPr>
        <p:spPr>
          <a:xfrm flipH="1">
            <a:off x="8935592" y="2485977"/>
            <a:ext cx="707334" cy="1105705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0"/>
            <a:endCxn id="37" idx="0"/>
          </p:cNvCxnSpPr>
          <p:nvPr/>
        </p:nvCxnSpPr>
        <p:spPr>
          <a:xfrm flipH="1">
            <a:off x="8935592" y="2397226"/>
            <a:ext cx="2445656" cy="1194456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2"/>
            <a:endCxn id="35" idx="0"/>
          </p:cNvCxnSpPr>
          <p:nvPr/>
        </p:nvCxnSpPr>
        <p:spPr>
          <a:xfrm flipH="1">
            <a:off x="3508941" y="2397226"/>
            <a:ext cx="1105362" cy="1194456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0"/>
            <a:endCxn id="35" idx="0"/>
          </p:cNvCxnSpPr>
          <p:nvPr/>
        </p:nvCxnSpPr>
        <p:spPr>
          <a:xfrm flipH="1">
            <a:off x="3508941" y="2397226"/>
            <a:ext cx="6205314" cy="1194456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35" idx="0"/>
          </p:cNvCxnSpPr>
          <p:nvPr/>
        </p:nvCxnSpPr>
        <p:spPr>
          <a:xfrm>
            <a:off x="2914319" y="2397226"/>
            <a:ext cx="594622" cy="1194456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0"/>
            <a:endCxn id="35" idx="0"/>
          </p:cNvCxnSpPr>
          <p:nvPr/>
        </p:nvCxnSpPr>
        <p:spPr>
          <a:xfrm flipH="1">
            <a:off x="3508941" y="2397226"/>
            <a:ext cx="4505330" cy="1194456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5" idx="0"/>
          </p:cNvCxnSpPr>
          <p:nvPr/>
        </p:nvCxnSpPr>
        <p:spPr>
          <a:xfrm>
            <a:off x="1214335" y="2397226"/>
            <a:ext cx="2294606" cy="1194456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7298" y="188089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Differential Side-Channel Analysis</a:t>
            </a:r>
            <a:br>
              <a:rPr lang="en-GB"/>
            </a:br>
            <a:r>
              <a:rPr lang="en-GB" sz="2800"/>
              <a:t>DPA for Differential Power Analysis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2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85664" y="2024854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6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48" y="2040136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5640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85632" y="2024854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24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5616" y="2040136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235608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5600" y="2024854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935592" y="147498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584" y="2040136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662645" y="1474980"/>
            <a:ext cx="143720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Rectangle 34"/>
          <p:cNvSpPr/>
          <p:nvPr/>
        </p:nvSpPr>
        <p:spPr>
          <a:xfrm>
            <a:off x="1285664" y="3591682"/>
            <a:ext cx="4446554" cy="2640330"/>
          </a:xfrm>
          <a:prstGeom prst="rect">
            <a:avLst/>
          </a:prstGeom>
          <a:solidFill>
            <a:srgbClr val="4097CA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45284" y="40233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97684" y="41757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50084" y="43281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02484" y="44805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4884" y="46329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07284" y="47853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59684" y="49377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/>
          <p:cNvSpPr/>
          <p:nvPr/>
        </p:nvSpPr>
        <p:spPr>
          <a:xfrm>
            <a:off x="6712315" y="3591682"/>
            <a:ext cx="4446554" cy="2640330"/>
          </a:xfrm>
          <a:prstGeom prst="rect">
            <a:avLst/>
          </a:prstGeom>
          <a:solidFill>
            <a:srgbClr val="ED7D31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3588" y="40233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988" y="41757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8388" y="43281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0788" y="44805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3188" y="46329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588" y="47853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7988" y="4937750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3" name="Straight Arrow Connector 42"/>
          <p:cNvCxnSpPr>
            <a:stCxn id="17" idx="2"/>
            <a:endCxn id="35" idx="0"/>
          </p:cNvCxnSpPr>
          <p:nvPr/>
        </p:nvCxnSpPr>
        <p:spPr>
          <a:xfrm flipH="1">
            <a:off x="3508941" y="2947100"/>
            <a:ext cx="5355322" cy="644582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2"/>
            <a:endCxn id="37" idx="0"/>
          </p:cNvCxnSpPr>
          <p:nvPr/>
        </p:nvCxnSpPr>
        <p:spPr>
          <a:xfrm>
            <a:off x="3764311" y="2962382"/>
            <a:ext cx="5171281" cy="62930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3" idx="0"/>
            <a:endCxn id="37" idx="0"/>
          </p:cNvCxnSpPr>
          <p:nvPr/>
        </p:nvCxnSpPr>
        <p:spPr>
          <a:xfrm>
            <a:off x="5464295" y="2947100"/>
            <a:ext cx="3471297" cy="644582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0"/>
            <a:endCxn id="37" idx="0"/>
          </p:cNvCxnSpPr>
          <p:nvPr/>
        </p:nvCxnSpPr>
        <p:spPr>
          <a:xfrm>
            <a:off x="2064327" y="2947100"/>
            <a:ext cx="6871265" cy="644582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9" idx="2"/>
            <a:endCxn id="37" idx="0"/>
          </p:cNvCxnSpPr>
          <p:nvPr/>
        </p:nvCxnSpPr>
        <p:spPr>
          <a:xfrm flipH="1">
            <a:off x="8935592" y="2962382"/>
            <a:ext cx="1628655" cy="62930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5" idx="2"/>
            <a:endCxn id="35" idx="0"/>
          </p:cNvCxnSpPr>
          <p:nvPr/>
        </p:nvCxnSpPr>
        <p:spPr>
          <a:xfrm flipH="1">
            <a:off x="3508941" y="2962382"/>
            <a:ext cx="3655338" cy="629300"/>
          </a:xfrm>
          <a:prstGeom prst="straightConnector1">
            <a:avLst/>
          </a:prstGeom>
          <a:ln>
            <a:solidFill>
              <a:srgbClr val="409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85664" y="5854822"/>
            <a:ext cx="1473138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4097CA"/>
                </a:solidFill>
              </a:rPr>
              <a:t>Bit 0 Set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712315" y="5856045"/>
            <a:ext cx="1473138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D7D31"/>
                </a:solidFill>
              </a:rPr>
              <a:t>Bit 1 Set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24D26D-0489-8545-89D6-3D241674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57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B2E167B-03F1-E882-F781-44D47287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513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Side-Channel Analysis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85664" y="1471753"/>
            <a:ext cx="4446554" cy="2640330"/>
          </a:xfrm>
          <a:prstGeom prst="rect">
            <a:avLst/>
          </a:prstGeom>
          <a:solidFill>
            <a:srgbClr val="4097CA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45284" y="19034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97684" y="20558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50084" y="22082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02484" y="23606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4884" y="25130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07284" y="26654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59684" y="28178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Rectangle 61"/>
          <p:cNvSpPr/>
          <p:nvPr/>
        </p:nvSpPr>
        <p:spPr>
          <a:xfrm>
            <a:off x="6712315" y="1471753"/>
            <a:ext cx="4446554" cy="2640330"/>
          </a:xfrm>
          <a:prstGeom prst="rect">
            <a:avLst/>
          </a:prstGeom>
          <a:solidFill>
            <a:srgbClr val="ED7D31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3588" y="19034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988" y="20558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8388" y="22082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0788" y="23606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3188" y="25130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588" y="26654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7988" y="2817821"/>
            <a:ext cx="1557326" cy="9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TextBox 72"/>
          <p:cNvSpPr txBox="1"/>
          <p:nvPr/>
        </p:nvSpPr>
        <p:spPr>
          <a:xfrm>
            <a:off x="1285664" y="3734893"/>
            <a:ext cx="1473138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4097CA"/>
                </a:solidFill>
              </a:rPr>
              <a:t>Bit 0 Set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12315" y="3736116"/>
            <a:ext cx="1473138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D7D31"/>
                </a:solidFill>
              </a:rPr>
              <a:t>Bit 1 Set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90268" y="4564109"/>
            <a:ext cx="2805812" cy="1661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01345" y="4564109"/>
            <a:ext cx="2805812" cy="1661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triped Right Arrow 1"/>
          <p:cNvSpPr/>
          <p:nvPr/>
        </p:nvSpPr>
        <p:spPr>
          <a:xfrm rot="5400000">
            <a:off x="3218854" y="4043957"/>
            <a:ext cx="548640" cy="696618"/>
          </a:xfrm>
          <a:prstGeom prst="stripedRightArrow">
            <a:avLst/>
          </a:prstGeom>
          <a:solidFill>
            <a:srgbClr val="4097CA"/>
          </a:solidFill>
          <a:ln>
            <a:solidFill>
              <a:srgbClr val="409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triped Right Arrow 79"/>
          <p:cNvSpPr/>
          <p:nvPr/>
        </p:nvSpPr>
        <p:spPr>
          <a:xfrm rot="5400000">
            <a:off x="8929931" y="4047071"/>
            <a:ext cx="548640" cy="696618"/>
          </a:xfrm>
          <a:prstGeom prst="stripedRightArrow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85121" y="4194777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Average traces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C4F94-47C7-AA44-AD76-B37DEF37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77320D-C5D5-1CD0-CAEB-5A645396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4321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Wrong assumption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Good assumption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Side-Channel Analysis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88392" y="2046927"/>
            <a:ext cx="2122073" cy="125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523" y="2046927"/>
            <a:ext cx="2136034" cy="1264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uble Bracket 6"/>
          <p:cNvSpPr/>
          <p:nvPr/>
        </p:nvSpPr>
        <p:spPr>
          <a:xfrm>
            <a:off x="1678334" y="1852005"/>
            <a:ext cx="5543550" cy="1737360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10465" y="2817243"/>
            <a:ext cx="525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,</a:t>
            </a:r>
          </a:p>
        </p:txBody>
      </p:sp>
      <p:sp>
        <p:nvSpPr>
          <p:cNvPr id="9" name="Triangle 8"/>
          <p:cNvSpPr/>
          <p:nvPr/>
        </p:nvSpPr>
        <p:spPr>
          <a:xfrm>
            <a:off x="891255" y="2356082"/>
            <a:ext cx="601884" cy="8151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7511974" y="2543715"/>
            <a:ext cx="856527" cy="439838"/>
          </a:xfrm>
          <a:prstGeom prst="mathEqual">
            <a:avLst>
              <a:gd name="adj1" fmla="val 23520"/>
              <a:gd name="adj2" fmla="val 3281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658591" y="2092341"/>
            <a:ext cx="2136034" cy="1256688"/>
            <a:chOff x="8160875" y="1657656"/>
            <a:chExt cx="2136034" cy="125668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0875" y="2121834"/>
              <a:ext cx="2136034" cy="328331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8160875" y="1657656"/>
              <a:ext cx="2136034" cy="1256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91" y="4688922"/>
            <a:ext cx="2209570" cy="10293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88392" y="4634413"/>
            <a:ext cx="2122073" cy="125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523" y="4634413"/>
            <a:ext cx="2136034" cy="1264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Double Bracket 47"/>
          <p:cNvSpPr/>
          <p:nvPr/>
        </p:nvSpPr>
        <p:spPr>
          <a:xfrm>
            <a:off x="1678334" y="4439491"/>
            <a:ext cx="5543550" cy="1737360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210465" y="5404729"/>
            <a:ext cx="525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,</a:t>
            </a:r>
          </a:p>
        </p:txBody>
      </p:sp>
      <p:sp>
        <p:nvSpPr>
          <p:cNvPr id="52" name="Triangle 51"/>
          <p:cNvSpPr/>
          <p:nvPr/>
        </p:nvSpPr>
        <p:spPr>
          <a:xfrm>
            <a:off x="891255" y="4943568"/>
            <a:ext cx="601884" cy="8151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qual 54"/>
          <p:cNvSpPr/>
          <p:nvPr/>
        </p:nvSpPr>
        <p:spPr>
          <a:xfrm>
            <a:off x="7511974" y="5131201"/>
            <a:ext cx="856527" cy="439838"/>
          </a:xfrm>
          <a:prstGeom prst="mathEqual">
            <a:avLst>
              <a:gd name="adj1" fmla="val 23520"/>
              <a:gd name="adj2" fmla="val 3281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658591" y="4679827"/>
            <a:ext cx="2136034" cy="1256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F28700-BF34-4B4D-AD5A-4187A084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59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7D30A04-B1F1-CF20-0D12-681F8180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574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592" y="1308613"/>
            <a:ext cx="10972800" cy="5237330"/>
          </a:xfrm>
        </p:spPr>
        <p:txBody>
          <a:bodyPr>
            <a:normAutofit fontScale="85000" lnSpcReduction="20000"/>
          </a:bodyPr>
          <a:lstStyle/>
          <a:p>
            <a:r>
              <a:rPr lang="en-GB" sz="2100" dirty="0"/>
              <a:t>Processor: </a:t>
            </a:r>
          </a:p>
          <a:p>
            <a:pPr lvl="1"/>
            <a:r>
              <a:rPr lang="en-GB" sz="1800" dirty="0"/>
              <a:t>8, 16 or 32 bits</a:t>
            </a:r>
          </a:p>
          <a:p>
            <a:pPr lvl="1"/>
            <a:r>
              <a:rPr lang="en-GB" sz="1800" dirty="0"/>
              <a:t>CISC or RISC</a:t>
            </a:r>
          </a:p>
          <a:p>
            <a:pPr lvl="1"/>
            <a:r>
              <a:rPr lang="en-GB" sz="1800" dirty="0"/>
              <a:t>Harvard or Von Neumann</a:t>
            </a:r>
          </a:p>
          <a:p>
            <a:r>
              <a:rPr lang="en-GB" sz="2100" dirty="0"/>
              <a:t>ROM: Read Only Memory</a:t>
            </a:r>
          </a:p>
          <a:p>
            <a:r>
              <a:rPr lang="en-GB" sz="2100" dirty="0"/>
              <a:t>RAM: Random Access Memory</a:t>
            </a:r>
          </a:p>
          <a:p>
            <a:r>
              <a:rPr lang="en-GB" sz="2100" dirty="0"/>
              <a:t>EEPROM: Electrically Erasable Programmable Read Only Memory</a:t>
            </a:r>
          </a:p>
          <a:p>
            <a:r>
              <a:rPr lang="en-GB" sz="2100" dirty="0"/>
              <a:t>Flash: NOR or NAND – close to EEPROM</a:t>
            </a:r>
          </a:p>
          <a:p>
            <a:r>
              <a:rPr lang="en-GB" sz="2100" dirty="0"/>
              <a:t>RNG: Random Number Generator</a:t>
            </a:r>
          </a:p>
          <a:p>
            <a:r>
              <a:rPr lang="en-GB" sz="2100" dirty="0"/>
              <a:t>Coprocessors for:</a:t>
            </a:r>
          </a:p>
          <a:p>
            <a:pPr lvl="1"/>
            <a:r>
              <a:rPr lang="en-GB" sz="1800" dirty="0"/>
              <a:t>TDES, AES</a:t>
            </a:r>
          </a:p>
          <a:p>
            <a:pPr lvl="1"/>
            <a:r>
              <a:rPr lang="en-GB" sz="1800" dirty="0"/>
              <a:t>CRC, HASH</a:t>
            </a:r>
          </a:p>
          <a:p>
            <a:pPr lvl="1"/>
            <a:r>
              <a:rPr lang="en-GB" sz="1800" dirty="0"/>
              <a:t>Long Integer Arithmetic (RSA, ECDH, ECDSA)</a:t>
            </a:r>
          </a:p>
          <a:p>
            <a:r>
              <a:rPr lang="en-GB" sz="2100" dirty="0"/>
              <a:t>In/Out IPs</a:t>
            </a:r>
          </a:p>
          <a:p>
            <a:r>
              <a:rPr lang="en-GB" sz="2100" dirty="0"/>
              <a:t>MPU/MMU: Memory Management Unit</a:t>
            </a:r>
          </a:p>
          <a:p>
            <a:r>
              <a:rPr lang="en-GB" sz="2100" dirty="0"/>
              <a:t>Security sensors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6784" y="5491537"/>
            <a:ext cx="1675216" cy="136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>
            <a:normAutofit/>
          </a:bodyPr>
          <a:lstStyle/>
          <a:p>
            <a:r>
              <a:rPr lang="en-GB" dirty="0"/>
              <a:t>Integrated Circuit Architecture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BC9B47A-12E6-E643-A319-137998AA0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2233" r="51260" b="19530"/>
          <a:stretch/>
        </p:blipFill>
        <p:spPr>
          <a:xfrm>
            <a:off x="5323983" y="3460597"/>
            <a:ext cx="4857881" cy="271417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745DDC-4DC0-DB49-8A4A-335695FA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B02ED50-2069-5450-6C8B-D7B92A7E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41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Differential Side-Channel Analysis</a:t>
            </a:r>
            <a:br>
              <a:rPr lang="en-GB"/>
            </a:br>
            <a:r>
              <a:rPr lang="en-GB" sz="2800"/>
              <a:t>Not always efficient technique</a:t>
            </a:r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1043571" y="1959079"/>
            <a:ext cx="2255520" cy="9265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Correct Guess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152938" y="1959079"/>
            <a:ext cx="2255520" cy="926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Wrong Guess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B8B04C-AD2F-B94F-B4B3-28A27A33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36" y="3448051"/>
            <a:ext cx="6642100" cy="2959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CFB089E-EBDE-DC43-9282-58C2AE84CD82}"/>
              </a:ext>
            </a:extLst>
          </p:cNvPr>
          <p:cNvSpPr txBox="1"/>
          <p:nvPr/>
        </p:nvSpPr>
        <p:spPr>
          <a:xfrm>
            <a:off x="8389256" y="3904343"/>
            <a:ext cx="38027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Here DPA is not efficient with this number of traces !!!</a:t>
            </a:r>
          </a:p>
          <a:p>
            <a:endParaRPr lang="en-GB" sz="1600"/>
          </a:p>
          <a:p>
            <a:endParaRPr lang="en-GB" sz="1600"/>
          </a:p>
          <a:p>
            <a:r>
              <a:rPr lang="en-GB" sz="3200"/>
              <a:t>HOW CAN WE IMPROVE?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938BB93-98B6-B041-AAEF-4CF03EF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60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C61E363-6626-0AC8-DFF4-A9C11C6B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93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F27EC-89F0-CCA1-094B-FC8873FC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45FAB39-7754-85E9-3379-E37F5C06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Correlation Side Channel Analysis </a:t>
            </a:r>
            <a:br>
              <a:rPr lang="en-GB" dirty="0"/>
            </a:br>
            <a:r>
              <a:rPr lang="en-GB" sz="2400" dirty="0"/>
              <a:t>The first break event since 1998.</a:t>
            </a:r>
            <a:endParaRPr lang="en-GB" dirty="0"/>
          </a:p>
        </p:txBody>
      </p:sp>
      <p:pic>
        <p:nvPicPr>
          <p:cNvPr id="18" name="Espace réservé pour une image  17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0EEDA3AB-03AA-2B22-E0F2-1BFCFB5C40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b="11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3285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Correlation Power Analysis</a:t>
            </a:r>
            <a:endParaRPr lang="en-US" u="sng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645873"/>
          </a:xfrm>
        </p:spPr>
        <p:txBody>
          <a:bodyPr/>
          <a:lstStyle/>
          <a:p>
            <a:r>
              <a:rPr lang="en-GB"/>
              <a:t>Bravais-Pearson Correlation Factor can be used to measure the statistical dependency between two set of data</a:t>
            </a:r>
          </a:p>
          <a:p>
            <a:pPr lvl="1"/>
            <a:r>
              <a:rPr lang="en-GB"/>
              <a:t>Linear Regression </a:t>
            </a:r>
          </a:p>
          <a:p>
            <a:r>
              <a:rPr lang="en-GB"/>
              <a:t>Remember we have the following two sets: we want to evaluate if they are “closed”</a:t>
            </a:r>
          </a:p>
        </p:txBody>
      </p:sp>
      <p:sp>
        <p:nvSpPr>
          <p:cNvPr id="8" name="Oval 7"/>
          <p:cNvSpPr/>
          <p:nvPr/>
        </p:nvSpPr>
        <p:spPr>
          <a:xfrm>
            <a:off x="2594113" y="3389243"/>
            <a:ext cx="2355574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Measurement Data</a:t>
            </a:r>
          </a:p>
        </p:txBody>
      </p:sp>
      <p:sp>
        <p:nvSpPr>
          <p:cNvPr id="11" name="Oval 10"/>
          <p:cNvSpPr/>
          <p:nvPr/>
        </p:nvSpPr>
        <p:spPr>
          <a:xfrm>
            <a:off x="6708118" y="3389243"/>
            <a:ext cx="2355574" cy="228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Simulated Data from guesses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0FB34E3-9B3D-4548-A1E7-9098307C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62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5E1E310-36F9-01CD-1CD6-BE655A73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96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Correlation Power Analysis</a:t>
            </a:r>
            <a:endParaRPr lang="en-US" u="sng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645873"/>
          </a:xfrm>
        </p:spPr>
        <p:txBody>
          <a:bodyPr/>
          <a:lstStyle/>
          <a:p>
            <a:r>
              <a:rPr lang="en-GB"/>
              <a:t>Two variables (data sets) are linearly related</a:t>
            </a:r>
          </a:p>
          <a:p>
            <a:pPr marL="0" indent="0">
              <a:buNone/>
            </a:pPr>
            <a:r>
              <a:rPr lang="en-GB">
                <a:sym typeface="Wingdings"/>
              </a:rPr>
              <a:t></a:t>
            </a:r>
            <a:r>
              <a:rPr lang="en-GB"/>
              <a:t> the correlation coefficient will be high</a:t>
            </a:r>
          </a:p>
          <a:p>
            <a:endParaRPr lang="en-GB"/>
          </a:p>
          <a:p>
            <a:r>
              <a:rPr lang="en-GB"/>
              <a:t>If the two data sets are not linearly related</a:t>
            </a:r>
          </a:p>
          <a:p>
            <a:pPr marL="0" indent="0">
              <a:buNone/>
            </a:pPr>
            <a:r>
              <a:rPr lang="en-GB">
                <a:sym typeface="Wingdings"/>
              </a:rPr>
              <a:t></a:t>
            </a:r>
            <a:r>
              <a:rPr lang="en-GB"/>
              <a:t> the correlation coefficient will be low.</a:t>
            </a:r>
          </a:p>
          <a:p>
            <a:endParaRPr lang="en-GB"/>
          </a:p>
          <a:p>
            <a:r>
              <a:rPr lang="en-GB"/>
              <a:t>Most cases have shown Linear leakage model in Hamming weight is efficient</a:t>
            </a:r>
          </a:p>
          <a:p>
            <a:r>
              <a:rPr lang="en-GB"/>
              <a:t>Model: 	</a:t>
            </a:r>
          </a:p>
          <a:p>
            <a:pPr marL="457200" lvl="1" indent="0">
              <a:buNone/>
            </a:pPr>
            <a:r>
              <a:rPr lang="en-GB"/>
              <a:t>			W = a × HW(data) + b + noise</a:t>
            </a:r>
          </a:p>
          <a:p>
            <a:pPr marL="457200" lvl="1" indent="0">
              <a:buNone/>
            </a:pPr>
            <a:r>
              <a:rPr lang="en-GB"/>
              <a:t>			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5EB0FB-07C6-3D47-BC11-563C02F6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63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AFB4FE9-64DB-E3F9-7A91-0C21842C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652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Correlation Power Analysis</a:t>
            </a:r>
            <a:endParaRPr lang="en-US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64" t="20935" r="5149" b="31920"/>
          <a:stretch/>
        </p:blipFill>
        <p:spPr>
          <a:xfrm>
            <a:off x="2084832" y="1875787"/>
            <a:ext cx="8241792" cy="2629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157" y="4901184"/>
            <a:ext cx="8601347" cy="1097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5C0445-37AC-F34B-9833-846CF452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64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FE2ED56-7087-8D6F-DF2C-4EE19429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0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</a:t>
            </a:r>
            <a:r>
              <a:rPr lang="fr-FR"/>
              <a:t>Correlation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023872" y="2279904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249424" y="2279904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43328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43328" y="2048256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560576" y="2365248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31136" y="2279904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94046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9" name="Rounded Rectangle 78"/>
          <p:cNvSpPr/>
          <p:nvPr/>
        </p:nvSpPr>
        <p:spPr>
          <a:xfrm>
            <a:off x="3066288" y="2279904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59679" y="2279904"/>
            <a:ext cx="768096" cy="32088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82111" y="5180965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86528" y="5180965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8895" y="161919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sp>
        <p:nvSpPr>
          <p:cNvPr id="89" name="Oval 88"/>
          <p:cNvSpPr/>
          <p:nvPr/>
        </p:nvSpPr>
        <p:spPr>
          <a:xfrm>
            <a:off x="25446" y="4547616"/>
            <a:ext cx="1535130" cy="16402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Simulated Data from guesses</a:t>
            </a:r>
          </a:p>
        </p:txBody>
      </p:sp>
      <p:sp>
        <p:nvSpPr>
          <p:cNvPr id="93" name="Oval 92"/>
          <p:cNvSpPr/>
          <p:nvPr/>
        </p:nvSpPr>
        <p:spPr>
          <a:xfrm>
            <a:off x="6729981" y="4648997"/>
            <a:ext cx="1828802" cy="1719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Measurement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83678" y="1877568"/>
            <a:ext cx="5108450" cy="4108704"/>
            <a:chOff x="6583678" y="1877568"/>
            <a:chExt cx="5108450" cy="4108704"/>
          </a:xfrm>
        </p:grpSpPr>
        <p:grpSp>
          <p:nvGrpSpPr>
            <p:cNvPr id="22" name="Group 21"/>
            <p:cNvGrpSpPr/>
            <p:nvPr/>
          </p:nvGrpSpPr>
          <p:grpSpPr>
            <a:xfrm>
              <a:off x="8266176" y="1877568"/>
              <a:ext cx="3425952" cy="4108704"/>
              <a:chOff x="8546592" y="1499616"/>
              <a:chExt cx="3425952" cy="4108704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8546592" y="1499616"/>
                <a:ext cx="3425952" cy="410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80" y="1619195"/>
                <a:ext cx="2608779" cy="639318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79" y="2357293"/>
                <a:ext cx="2608779" cy="639318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078" y="4740021"/>
                <a:ext cx="2608779" cy="639318"/>
              </a:xfrm>
              <a:prstGeom prst="rect">
                <a:avLst/>
              </a:prstGeom>
            </p:spPr>
          </p:pic>
        </p:grpSp>
        <p:cxnSp>
          <p:nvCxnSpPr>
            <p:cNvPr id="29" name="Straight Arrow Connector 28"/>
            <p:cNvCxnSpPr/>
            <p:nvPr/>
          </p:nvCxnSpPr>
          <p:spPr>
            <a:xfrm flipH="1">
              <a:off x="7918705" y="2303970"/>
              <a:ext cx="6096" cy="26944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583678" y="3422535"/>
              <a:ext cx="1255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n traces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5F4A417-0B0F-9D4B-9988-6A61BD8A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EABEF6-EFA0-CD99-F40F-B4C78A8D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4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</a:t>
            </a:r>
            <a:r>
              <a:rPr lang="fr-FR"/>
              <a:t>Correlation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1402080" y="1877568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1627632" y="1877568"/>
            <a:ext cx="768096" cy="32088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1536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621536" y="1645920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207008" y="1962912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609344" y="1877568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>
                <a:solidFill>
                  <a:schemeClr val="tx1"/>
                </a:solidFill>
              </a:rPr>
              <a:t>W</a:t>
            </a:r>
            <a:r>
              <a:rPr lang="fr-FR" sz="3200" baseline="-25000">
                <a:solidFill>
                  <a:schemeClr val="tx1"/>
                </a:solidFill>
              </a:rPr>
              <a:t>0</a:t>
            </a:r>
            <a:endParaRPr lang="en-GB" sz="1200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72254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0" name="TextBox 69"/>
          <p:cNvSpPr txBox="1"/>
          <p:nvPr/>
        </p:nvSpPr>
        <p:spPr>
          <a:xfrm>
            <a:off x="2560319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64736" y="4778629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54222" y="1363810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31808" y="1678819"/>
            <a:ext cx="2950464" cy="3328416"/>
            <a:chOff x="8546592" y="1499616"/>
            <a:chExt cx="3425952" cy="4108704"/>
          </a:xfrm>
        </p:grpSpPr>
        <p:sp>
          <p:nvSpPr>
            <p:cNvPr id="2" name="Rounded Rectangle 1"/>
            <p:cNvSpPr/>
            <p:nvPr/>
          </p:nvSpPr>
          <p:spPr>
            <a:xfrm>
              <a:off x="8546592" y="1499616"/>
              <a:ext cx="3425952" cy="410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80" y="1619195"/>
              <a:ext cx="2608779" cy="639318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9" y="2357293"/>
              <a:ext cx="2608779" cy="639318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8" y="4740021"/>
              <a:ext cx="2608779" cy="639318"/>
            </a:xfrm>
            <a:prstGeom prst="rect">
              <a:avLst/>
            </a:prstGeom>
          </p:spPr>
        </p:pic>
      </p:grpSp>
      <p:sp>
        <p:nvSpPr>
          <p:cNvPr id="3" name="Right Arrow 2"/>
          <p:cNvSpPr/>
          <p:nvPr/>
        </p:nvSpPr>
        <p:spPr>
          <a:xfrm>
            <a:off x="2414018" y="3145536"/>
            <a:ext cx="3358895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821679" y="2587475"/>
            <a:ext cx="2463845" cy="1509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Correlation</a:t>
            </a:r>
          </a:p>
          <a:p>
            <a:pPr algn="ctr"/>
            <a:r>
              <a:rPr lang="en-GB"/>
              <a:t>(W</a:t>
            </a:r>
            <a:r>
              <a:rPr lang="en-GB" baseline="-25000"/>
              <a:t>0</a:t>
            </a:r>
            <a:r>
              <a:rPr lang="en-GB"/>
              <a:t> , C)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1136" y="3130165"/>
            <a:ext cx="1511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/>
              <a:t>C</a:t>
            </a:r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8334290" y="3221851"/>
            <a:ext cx="781748" cy="24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6925056" y="4194048"/>
            <a:ext cx="256032" cy="627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5097002"/>
            <a:ext cx="7104888" cy="122911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83761B5-62D5-2144-851F-6863B824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66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64995B1-08CC-4E84-E07A-09901DC9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32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</a:t>
            </a:r>
            <a:r>
              <a:rPr lang="fr-FR"/>
              <a:t>Correlation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1402080" y="1877568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468878" y="1877568"/>
            <a:ext cx="768096" cy="32088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>
                <a:solidFill>
                  <a:schemeClr val="tx1"/>
                </a:solidFill>
              </a:rPr>
              <a:t>W</a:t>
            </a:r>
            <a:r>
              <a:rPr lang="fr-FR" sz="3200" baseline="-25000">
                <a:solidFill>
                  <a:schemeClr val="tx1"/>
                </a:solidFill>
              </a:rPr>
              <a:t>1</a:t>
            </a:r>
            <a:endParaRPr lang="en-GB" sz="1200" baseline="-25000">
              <a:solidFill>
                <a:schemeClr val="tx1"/>
              </a:solidFill>
            </a:endParaRPr>
          </a:p>
          <a:p>
            <a:pPr algn="ctr"/>
            <a:endParaRPr lang="en-GB" sz="3200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1536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621536" y="1645920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194285" y="1962912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609344" y="1877568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72254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0" name="TextBox 69"/>
          <p:cNvSpPr txBox="1"/>
          <p:nvPr/>
        </p:nvSpPr>
        <p:spPr>
          <a:xfrm>
            <a:off x="2560319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64736" y="4778629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54222" y="1363810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31808" y="1678819"/>
            <a:ext cx="2950464" cy="3328416"/>
            <a:chOff x="8546592" y="1499616"/>
            <a:chExt cx="3425952" cy="4108704"/>
          </a:xfrm>
        </p:grpSpPr>
        <p:sp>
          <p:nvSpPr>
            <p:cNvPr id="2" name="Rounded Rectangle 1"/>
            <p:cNvSpPr/>
            <p:nvPr/>
          </p:nvSpPr>
          <p:spPr>
            <a:xfrm>
              <a:off x="8546592" y="1499616"/>
              <a:ext cx="3425952" cy="410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80" y="1619195"/>
              <a:ext cx="2608779" cy="639318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9" y="2357293"/>
              <a:ext cx="2608779" cy="639318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8" y="4740021"/>
              <a:ext cx="2608779" cy="639318"/>
            </a:xfrm>
            <a:prstGeom prst="rect">
              <a:avLst/>
            </a:prstGeom>
          </p:spPr>
        </p:pic>
      </p:grpSp>
      <p:sp>
        <p:nvSpPr>
          <p:cNvPr id="3" name="Right Arrow 2"/>
          <p:cNvSpPr/>
          <p:nvPr/>
        </p:nvSpPr>
        <p:spPr>
          <a:xfrm>
            <a:off x="3242012" y="3145536"/>
            <a:ext cx="2530901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821679" y="2587475"/>
            <a:ext cx="2463845" cy="1509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Correlation</a:t>
            </a:r>
          </a:p>
          <a:p>
            <a:pPr algn="ctr"/>
            <a:r>
              <a:rPr lang="en-GB"/>
              <a:t>(W</a:t>
            </a:r>
            <a:r>
              <a:rPr lang="en-GB" baseline="-25000"/>
              <a:t>1 </a:t>
            </a:r>
            <a:r>
              <a:rPr lang="en-GB"/>
              <a:t>, C)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1136" y="3130165"/>
            <a:ext cx="1511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/>
              <a:t>C</a:t>
            </a:r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8334290" y="3221851"/>
            <a:ext cx="781748" cy="24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6925056" y="4194048"/>
            <a:ext cx="256032" cy="627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5097002"/>
            <a:ext cx="7104888" cy="122911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47E174C-25CC-8340-AEEC-89F569D1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67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73BC2DE-050C-F38D-2747-2CC2F52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3548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</a:t>
            </a:r>
            <a:r>
              <a:rPr lang="fr-FR"/>
              <a:t>Correlation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1402080" y="1877568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3127250" y="1822909"/>
            <a:ext cx="768096" cy="320883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>
                <a:solidFill>
                  <a:schemeClr val="tx1"/>
                </a:solidFill>
              </a:rPr>
              <a:t>W</a:t>
            </a:r>
            <a:r>
              <a:rPr lang="fr-FR" sz="3200" baseline="-25000">
                <a:solidFill>
                  <a:schemeClr val="tx1"/>
                </a:solidFill>
              </a:rPr>
              <a:t>K</a:t>
            </a:r>
            <a:endParaRPr lang="en-GB" sz="1200" baseline="-25000">
              <a:solidFill>
                <a:schemeClr val="tx1"/>
              </a:solidFill>
            </a:endParaRPr>
          </a:p>
          <a:p>
            <a:pPr algn="ctr"/>
            <a:endParaRPr lang="en-GB" sz="3200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1536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621536" y="1645920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146050" y="1962912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609344" y="1877568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72254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0" name="TextBox 69"/>
          <p:cNvSpPr txBox="1"/>
          <p:nvPr/>
        </p:nvSpPr>
        <p:spPr>
          <a:xfrm>
            <a:off x="2560319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64736" y="4778629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54222" y="1363810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31808" y="1678819"/>
            <a:ext cx="2950464" cy="3328416"/>
            <a:chOff x="8546592" y="1499616"/>
            <a:chExt cx="3425952" cy="4108704"/>
          </a:xfrm>
        </p:grpSpPr>
        <p:sp>
          <p:nvSpPr>
            <p:cNvPr id="2" name="Rounded Rectangle 1"/>
            <p:cNvSpPr/>
            <p:nvPr/>
          </p:nvSpPr>
          <p:spPr>
            <a:xfrm>
              <a:off x="8546592" y="1499616"/>
              <a:ext cx="3425952" cy="410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80" y="1619195"/>
              <a:ext cx="2608779" cy="639318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9" y="2357293"/>
              <a:ext cx="2608779" cy="639318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8" y="4740021"/>
              <a:ext cx="2608779" cy="639318"/>
            </a:xfrm>
            <a:prstGeom prst="rect">
              <a:avLst/>
            </a:prstGeom>
          </p:spPr>
        </p:pic>
      </p:grpSp>
      <p:sp>
        <p:nvSpPr>
          <p:cNvPr id="3" name="Right Arrow 2"/>
          <p:cNvSpPr/>
          <p:nvPr/>
        </p:nvSpPr>
        <p:spPr>
          <a:xfrm>
            <a:off x="3840480" y="3145536"/>
            <a:ext cx="1932433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821679" y="2587475"/>
            <a:ext cx="2463845" cy="1509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Correlation</a:t>
            </a:r>
          </a:p>
          <a:p>
            <a:pPr algn="ctr"/>
            <a:r>
              <a:rPr lang="en-GB"/>
              <a:t>(W</a:t>
            </a:r>
            <a:r>
              <a:rPr lang="en-GB" baseline="-25000"/>
              <a:t>K </a:t>
            </a:r>
            <a:r>
              <a:rPr lang="en-GB"/>
              <a:t>, C)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1136" y="3130165"/>
            <a:ext cx="1511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/>
              <a:t>C</a:t>
            </a:r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8334290" y="3221851"/>
            <a:ext cx="781748" cy="24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6925056" y="4194048"/>
            <a:ext cx="256032" cy="627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8" y="5075909"/>
            <a:ext cx="8040025" cy="1384485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FE629B6-5283-B849-8B8A-2093AF72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D432E3E-CE21-02A8-D966-979761A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26266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Now use </a:t>
            </a:r>
            <a:r>
              <a:rPr lang="fr-FR"/>
              <a:t>Correlation Analysis</a:t>
            </a:r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1402080" y="1877568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4492747" y="1877568"/>
            <a:ext cx="768096" cy="320883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tx1"/>
                </a:solidFill>
              </a:rPr>
              <a:t>W</a:t>
            </a:r>
            <a:r>
              <a:rPr lang="fr-FR" sz="2000" baseline="-25000">
                <a:solidFill>
                  <a:schemeClr val="tx1"/>
                </a:solidFill>
              </a:rPr>
              <a:t>255</a:t>
            </a:r>
            <a:endParaRPr lang="en-GB" sz="1000" baseline="-25000">
              <a:solidFill>
                <a:schemeClr val="tx1"/>
              </a:solidFill>
            </a:endParaRPr>
          </a:p>
          <a:p>
            <a:pPr algn="ctr"/>
            <a:endParaRPr lang="en-GB" sz="3200" baseline="-25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21536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621536" y="1645920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213105" y="1962912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0" y="3145536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609344" y="1877568"/>
            <a:ext cx="768096" cy="3328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aseline="-2500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72254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/>
              <a:t>…</a:t>
            </a:r>
            <a:endParaRPr lang="en-GB" sz="1400"/>
          </a:p>
        </p:txBody>
      </p:sp>
      <p:sp>
        <p:nvSpPr>
          <p:cNvPr id="70" name="TextBox 69"/>
          <p:cNvSpPr txBox="1"/>
          <p:nvPr/>
        </p:nvSpPr>
        <p:spPr>
          <a:xfrm>
            <a:off x="2560319" y="4778629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64736" y="4778629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54222" y="1363810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256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31808" y="1678819"/>
            <a:ext cx="2950464" cy="3328416"/>
            <a:chOff x="8546592" y="1499616"/>
            <a:chExt cx="3425952" cy="4108704"/>
          </a:xfrm>
        </p:grpSpPr>
        <p:sp>
          <p:nvSpPr>
            <p:cNvPr id="2" name="Rounded Rectangle 1"/>
            <p:cNvSpPr/>
            <p:nvPr/>
          </p:nvSpPr>
          <p:spPr>
            <a:xfrm>
              <a:off x="8546592" y="1499616"/>
              <a:ext cx="3425952" cy="410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80" y="1619195"/>
              <a:ext cx="2608779" cy="639318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9" y="2357293"/>
              <a:ext cx="2608779" cy="639318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78" y="4740021"/>
              <a:ext cx="2608779" cy="639318"/>
            </a:xfrm>
            <a:prstGeom prst="rect">
              <a:avLst/>
            </a:prstGeom>
          </p:spPr>
        </p:pic>
      </p:grpSp>
      <p:sp>
        <p:nvSpPr>
          <p:cNvPr id="3" name="Right Arrow 2"/>
          <p:cNvSpPr/>
          <p:nvPr/>
        </p:nvSpPr>
        <p:spPr>
          <a:xfrm>
            <a:off x="5364479" y="3145536"/>
            <a:ext cx="408434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821679" y="2587475"/>
            <a:ext cx="2463845" cy="1509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Correlation</a:t>
            </a:r>
          </a:p>
          <a:p>
            <a:pPr algn="ctr"/>
            <a:r>
              <a:rPr lang="en-GB"/>
              <a:t>(W</a:t>
            </a:r>
            <a:r>
              <a:rPr lang="en-GB" baseline="-25000"/>
              <a:t>255 </a:t>
            </a:r>
            <a:r>
              <a:rPr lang="en-GB"/>
              <a:t>, C)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1136" y="3130165"/>
            <a:ext cx="1511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/>
              <a:t>C</a:t>
            </a:r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8334290" y="3221851"/>
            <a:ext cx="781748" cy="24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6925056" y="4194048"/>
            <a:ext cx="256032" cy="627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5097002"/>
            <a:ext cx="7104888" cy="122911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CB17F32-D2A1-6E40-A136-E129E253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69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85AF553-038C-7676-7EFC-E4367CEF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245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3048000" y="1219200"/>
            <a:ext cx="9144000" cy="21336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00800" y="1371600"/>
            <a:ext cx="54864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32" y="279399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Product Conception Phases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705600" y="1447800"/>
            <a:ext cx="2336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</a:t>
            </a:r>
          </a:p>
          <a:p>
            <a:pPr algn="ctr"/>
            <a:r>
              <a:rPr lang="fr-FR" dirty="0"/>
              <a:t>Développement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352800" y="1371600"/>
            <a:ext cx="2641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Circuit Intégré</a:t>
            </a:r>
          </a:p>
          <a:p>
            <a:pPr algn="ctr"/>
            <a:r>
              <a:rPr lang="fr-FR" dirty="0"/>
              <a:t>Développement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347200" y="1447800"/>
            <a:ext cx="2336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CRYPTO</a:t>
            </a:r>
          </a:p>
          <a:p>
            <a:pPr algn="ctr"/>
            <a:r>
              <a:rPr lang="fr-FR" dirty="0"/>
              <a:t>Développement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705600" y="2286000"/>
            <a:ext cx="2336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Applications</a:t>
            </a:r>
          </a:p>
          <a:p>
            <a:pPr algn="ctr"/>
            <a:r>
              <a:rPr lang="fr-FR" dirty="0"/>
              <a:t>Développement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9347200" y="2286000"/>
            <a:ext cx="2336800" cy="76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Sécurisation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03200" y="1828800"/>
            <a:ext cx="2641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  <a:p>
            <a:pPr algn="ctr"/>
            <a:r>
              <a:rPr lang="fr-FR" dirty="0"/>
              <a:t>Production</a:t>
            </a:r>
          </a:p>
          <a:p>
            <a:pPr algn="ctr"/>
            <a:endParaRPr lang="fr-FR" dirty="0"/>
          </a:p>
          <a:p>
            <a:pPr algn="ctr"/>
            <a:r>
              <a:rPr lang="fr-FR" sz="2400" dirty="0"/>
              <a:t>Préparation</a:t>
            </a:r>
            <a:endParaRPr lang="en-US" sz="2400" dirty="0"/>
          </a:p>
        </p:txBody>
      </p:sp>
      <p:cxnSp>
        <p:nvCxnSpPr>
          <p:cNvPr id="22" name="Straight Arrow Connector 21"/>
          <p:cNvCxnSpPr>
            <a:stCxn id="20" idx="2"/>
          </p:cNvCxnSpPr>
          <p:nvPr/>
        </p:nvCxnSpPr>
        <p:spPr>
          <a:xfrm rot="5400000">
            <a:off x="7353300" y="3619236"/>
            <a:ext cx="533400" cy="2117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245600" y="3733800"/>
            <a:ext cx="2540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Fabrication</a:t>
            </a:r>
          </a:p>
          <a:p>
            <a:pPr algn="ctr"/>
            <a:r>
              <a:rPr lang="fr-FR" dirty="0" err="1"/>
              <a:t>Photomasks</a:t>
            </a:r>
            <a:endParaRPr lang="fr-FR"/>
          </a:p>
          <a:p>
            <a:pPr algn="ctr"/>
            <a:r>
              <a:rPr lang="fr-FR"/>
              <a:t>Fonderie</a:t>
            </a:r>
            <a:endParaRPr 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3201" y="5638800"/>
            <a:ext cx="149467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>
            <a:off x="7620000" y="3886200"/>
            <a:ext cx="15240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H="1">
            <a:off x="10618259" y="5004859"/>
            <a:ext cx="609600" cy="50588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20000" y="5943600"/>
            <a:ext cx="2032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Tests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9652000" y="6400801"/>
            <a:ext cx="7112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0800000">
            <a:off x="6197600" y="6172201"/>
            <a:ext cx="1422400" cy="2285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5282141" y="5257536"/>
            <a:ext cx="1828800" cy="21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>
            <a:off x="5791200" y="6477000"/>
            <a:ext cx="182880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60800" y="6016170"/>
            <a:ext cx="1930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Initialisation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9600" y="6096000"/>
            <a:ext cx="2540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Pré</a:t>
            </a:r>
          </a:p>
          <a:p>
            <a:pPr algn="ctr"/>
            <a:r>
              <a:rPr lang="fr-FR"/>
              <a:t>personnalisation</a:t>
            </a:r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rot="10800000">
            <a:off x="3149600" y="6477000"/>
            <a:ext cx="7112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 flipH="1" flipV="1">
            <a:off x="1702859" y="6018742"/>
            <a:ext cx="457200" cy="21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5400000" flipH="1" flipV="1">
            <a:off x="1702859" y="5180542"/>
            <a:ext cx="457200" cy="21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508000" y="3429000"/>
            <a:ext cx="2743200" cy="8382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Produit</a:t>
            </a:r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rot="5400000" flipH="1" flipV="1">
            <a:off x="1702859" y="4494742"/>
            <a:ext cx="457200" cy="21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9600" y="5257800"/>
            <a:ext cx="2540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Pré</a:t>
            </a:r>
          </a:p>
          <a:p>
            <a:pPr algn="ctr"/>
            <a:r>
              <a:rPr lang="fr-FR"/>
              <a:t>personnalisation</a:t>
            </a: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9600" y="4495800"/>
            <a:ext cx="2540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Personnalisation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78C923-38FC-904D-9DD6-7A16CAD0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8A98C8-5855-94FB-37CD-005574F2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3" grpId="0" animBg="1"/>
      <p:bldP spid="34" grpId="0" animBg="1"/>
      <p:bldP spid="47" grpId="0" animBg="1"/>
      <p:bldP spid="48" grpId="0" animBg="1"/>
      <p:bldP spid="63" grpId="0" animBg="1"/>
      <p:bldP spid="49" grpId="0" animBg="1"/>
      <p:bldP spid="6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Correlation Attack Result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305ABD-8EF5-534E-A4D0-43B92683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1612901"/>
            <a:ext cx="8329829" cy="4018642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75885F-E31D-4544-B311-FB4D425B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70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D79250D-AE7A-FE4A-1D87-40F81B33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18617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Correlation 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4069" y="1487714"/>
            <a:ext cx="10972800" cy="4937760"/>
          </a:xfrm>
        </p:spPr>
        <p:txBody>
          <a:bodyPr>
            <a:normAutofit lnSpcReduction="10000"/>
          </a:bodyPr>
          <a:lstStyle/>
          <a:p>
            <a:r>
              <a:rPr lang="en-GB" sz="2000"/>
              <a:t>We can use information from all bits contrarily to DPA </a:t>
            </a:r>
            <a:r>
              <a:rPr lang="mr-IN" sz="2000"/>
              <a:t>–</a:t>
            </a:r>
            <a:r>
              <a:rPr lang="en-GB" sz="2000"/>
              <a:t> no information loss</a:t>
            </a:r>
          </a:p>
          <a:p>
            <a:pPr lvl="1"/>
            <a:r>
              <a:rPr lang="en-GB" sz="2000"/>
              <a:t>All operand and values can be used with</a:t>
            </a:r>
          </a:p>
          <a:p>
            <a:pPr lvl="2"/>
            <a:r>
              <a:rPr lang="en-GB" sz="1600"/>
              <a:t>Mono-bit attacks</a:t>
            </a:r>
          </a:p>
          <a:p>
            <a:pPr lvl="2"/>
            <a:r>
              <a:rPr lang="en-GB" sz="1600"/>
              <a:t>Hamming weight attack</a:t>
            </a:r>
          </a:p>
          <a:p>
            <a:pPr lvl="2"/>
            <a:r>
              <a:rPr lang="en-GB" sz="1600"/>
              <a:t>Value itself to be correlated</a:t>
            </a:r>
          </a:p>
          <a:p>
            <a:endParaRPr lang="en-GB" sz="2000"/>
          </a:p>
          <a:p>
            <a:r>
              <a:rPr lang="en-GB" sz="2000"/>
              <a:t>This model is linear in the HW or HD</a:t>
            </a:r>
          </a:p>
          <a:p>
            <a:pPr lvl="1"/>
            <a:r>
              <a:rPr lang="en-GB" sz="1600"/>
              <a:t>But it is close to the real behaviour of a circuit</a:t>
            </a:r>
          </a:p>
          <a:p>
            <a:pPr lvl="1"/>
            <a:r>
              <a:rPr lang="en-GB" sz="1600"/>
              <a:t>Indeed, the Hamming measures the number of bit flips entre between a state </a:t>
            </a:r>
            <a:r>
              <a:rPr lang="en-GB" sz="1600" err="1"/>
              <a:t>i</a:t>
            </a:r>
            <a:r>
              <a:rPr lang="en-GB" sz="1600"/>
              <a:t> and the next state i+1</a:t>
            </a:r>
          </a:p>
          <a:p>
            <a:pPr lvl="2"/>
            <a:r>
              <a:rPr lang="en-GB" sz="1400"/>
              <a:t>Example: writing in a register R0</a:t>
            </a:r>
          </a:p>
          <a:p>
            <a:pPr lvl="3"/>
            <a:r>
              <a:rPr lang="en-GB" sz="1400"/>
              <a:t>R0 = a</a:t>
            </a:r>
          </a:p>
          <a:p>
            <a:pPr lvl="3"/>
            <a:r>
              <a:rPr lang="en-GB" sz="1400"/>
              <a:t>R0 </a:t>
            </a:r>
            <a:r>
              <a:rPr lang="en-GB" sz="1400">
                <a:sym typeface="Wingdings" pitchFamily="2" charset="2"/>
              </a:rPr>
              <a:t> R0 </a:t>
            </a:r>
            <a:r>
              <a:rPr lang="en-GB" sz="1400">
                <a:sym typeface="Symbol"/>
              </a:rPr>
              <a:t> K	</a:t>
            </a:r>
          </a:p>
          <a:p>
            <a:pPr lvl="3"/>
            <a:r>
              <a:rPr lang="en-GB" sz="1400">
                <a:sym typeface="Symbol"/>
              </a:rPr>
              <a:t>R0 = b			Bit flip a  b </a:t>
            </a:r>
            <a:r>
              <a:rPr lang="en-GB" sz="1400">
                <a:sym typeface="Wingdings" pitchFamily="2" charset="2"/>
              </a:rPr>
              <a:t> K</a:t>
            </a:r>
          </a:p>
          <a:p>
            <a:endParaRPr lang="en-GB" sz="800">
              <a:sym typeface="Wingdings" pitchFamily="2" charset="2"/>
            </a:endParaRPr>
          </a:p>
          <a:p>
            <a:r>
              <a:rPr lang="en-GB" sz="2000">
                <a:sym typeface="Wingdings" pitchFamily="2" charset="2"/>
              </a:rPr>
              <a:t>Requires about 10 times less traces than DPA; no “ghost” peaks</a:t>
            </a:r>
          </a:p>
          <a:p>
            <a:endParaRPr lang="en-GB" sz="2000">
              <a:sym typeface="Wingdings" pitchFamily="2" charset="2"/>
            </a:endParaRPr>
          </a:p>
          <a:p>
            <a:endParaRPr lang="en-GB" sz="200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45B89-7357-7541-923E-E8595E7D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33BAF9-45E4-C19F-116A-57857DB5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0AE6B-9EF6-2A42-ACB3-C10CC587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CPA demonstrations on DES and AES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FC970-42C6-ED4A-8775-F4646671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DPA vs CPA on XMEGA AES Traces</a:t>
            </a:r>
          </a:p>
          <a:p>
            <a:endParaRPr lang="en-GB" sz="2800" dirty="0"/>
          </a:p>
          <a:p>
            <a:r>
              <a:rPr lang="en-GB" sz="2800" dirty="0"/>
              <a:t>DSCA on DES DPA contest V1</a:t>
            </a:r>
          </a:p>
          <a:p>
            <a:endParaRPr lang="en-GB" sz="2800" dirty="0"/>
          </a:p>
          <a:p>
            <a:r>
              <a:rPr lang="en-GB" sz="2800" dirty="0"/>
              <a:t>DSCA on AES DPA contest V2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483D00-17EC-2A48-9798-828DE2B3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7F407B-CF5D-2D7F-2D44-E0C793D6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3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930CE3-5A3D-FD44-9B17-8077B8D6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Categories of Countermeasures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415CD8-38A2-1B4E-AB79-FD7AFEB9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415" y="2159123"/>
            <a:ext cx="6608781" cy="2291283"/>
          </a:xfrm>
        </p:spPr>
        <p:txBody>
          <a:bodyPr>
            <a:normAutofit/>
          </a:bodyPr>
          <a:lstStyle/>
          <a:p>
            <a:r>
              <a:rPr lang="en-US" b="1" noProof="0" dirty="0"/>
              <a:t>Desynchronize</a:t>
            </a:r>
            <a:endParaRPr lang="en-US" sz="2600" b="1" noProof="0" dirty="0"/>
          </a:p>
          <a:p>
            <a:pPr lvl="1"/>
            <a:r>
              <a:rPr lang="en-US" sz="2100" noProof="0" dirty="0"/>
              <a:t>Hardware de-synchronization: jitter, clock and frequency jitters, random delays</a:t>
            </a:r>
          </a:p>
          <a:p>
            <a:pPr lvl="1"/>
            <a:r>
              <a:rPr lang="en-US" sz="2100" noProof="0" dirty="0"/>
              <a:t>Shuffling</a:t>
            </a:r>
          </a:p>
          <a:p>
            <a:pPr lvl="1"/>
            <a:r>
              <a:rPr lang="en-US" sz="2100" noProof="0" dirty="0"/>
              <a:t>One amongst N techniques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EFED7F-4B20-0F46-A2FE-594FEA02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noProof="0" smtClean="0"/>
              <a:pPr/>
              <a:t>73</a:t>
            </a:fld>
            <a:endParaRPr lang="en-US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E1AEAE-DE6C-04A4-A786-C914FF4B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063FDD2-065C-D20B-C0AB-99B222173992}"/>
              </a:ext>
            </a:extLst>
          </p:cNvPr>
          <p:cNvSpPr txBox="1">
            <a:spLocks/>
          </p:cNvSpPr>
          <p:nvPr/>
        </p:nvSpPr>
        <p:spPr>
          <a:xfrm>
            <a:off x="224733" y="1415794"/>
            <a:ext cx="5035756" cy="2291283"/>
          </a:xfrm>
          <a:prstGeom prst="rect">
            <a:avLst/>
          </a:prstGeom>
        </p:spPr>
        <p:txBody>
          <a:bodyPr vert="horz" lIns="91440" tIns="45720" rIns="90000" bIns="45720" rtlCol="0">
            <a:normAutofit fontScale="92500" lnSpcReduction="10000"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0" dirty="0"/>
              <a:t>Protocol</a:t>
            </a:r>
          </a:p>
          <a:p>
            <a:pPr lvl="1"/>
            <a:r>
              <a:rPr lang="en-US" sz="2300" noProof="0" dirty="0"/>
              <a:t>Paddings</a:t>
            </a:r>
          </a:p>
          <a:p>
            <a:pPr lvl="1"/>
            <a:r>
              <a:rPr lang="en-US" sz="2300" noProof="0" dirty="0"/>
              <a:t>Session keys,</a:t>
            </a:r>
          </a:p>
          <a:p>
            <a:pPr lvl="1"/>
            <a:r>
              <a:rPr lang="en-US" sz="2300" noProof="0" dirty="0"/>
              <a:t>Fresh re-keying</a:t>
            </a:r>
          </a:p>
          <a:p>
            <a:pPr lvl="1"/>
            <a:r>
              <a:rPr lang="en-US" sz="2300" noProof="0" dirty="0"/>
              <a:t>Unknown input and/or output (partially): CTR mode, payment ATC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8C47E2-8576-903F-C173-3DFB9157D19C}"/>
              </a:ext>
            </a:extLst>
          </p:cNvPr>
          <p:cNvSpPr txBox="1">
            <a:spLocks/>
          </p:cNvSpPr>
          <p:nvPr/>
        </p:nvSpPr>
        <p:spPr>
          <a:xfrm>
            <a:off x="2441397" y="4732279"/>
            <a:ext cx="8596668" cy="1744966"/>
          </a:xfrm>
          <a:prstGeom prst="rect">
            <a:avLst/>
          </a:prstGeom>
        </p:spPr>
        <p:txBody>
          <a:bodyPr vert="horz" lIns="91440" tIns="45720" rIns="90000" bIns="45720" rtlCol="0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0" dirty="0"/>
              <a:t>De-correlate</a:t>
            </a:r>
          </a:p>
          <a:p>
            <a:pPr lvl="1"/>
            <a:r>
              <a:rPr lang="en-US" sz="2100" noProof="0" dirty="0"/>
              <a:t>Hardware techniques to balance consumption (dual rail)</a:t>
            </a:r>
          </a:p>
          <a:p>
            <a:pPr lvl="1"/>
            <a:r>
              <a:rPr lang="en-US" sz="2100" noProof="0" dirty="0"/>
              <a:t>Masking techniques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8775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289038" y="37714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…</a:t>
            </a:r>
            <a:endParaRPr lang="en-US" sz="2000" b="1"/>
          </a:p>
        </p:txBody>
      </p:sp>
      <p:grpSp>
        <p:nvGrpSpPr>
          <p:cNvPr id="3" name="Group 66"/>
          <p:cNvGrpSpPr/>
          <p:nvPr/>
        </p:nvGrpSpPr>
        <p:grpSpPr>
          <a:xfrm>
            <a:off x="1390638" y="2247420"/>
            <a:ext cx="8737600" cy="400110"/>
            <a:chOff x="685800" y="2667000"/>
            <a:chExt cx="6553200" cy="400110"/>
          </a:xfrm>
        </p:grpSpPr>
        <p:grpSp>
          <p:nvGrpSpPr>
            <p:cNvPr id="18" name="Group 51"/>
            <p:cNvGrpSpPr/>
            <p:nvPr/>
          </p:nvGrpSpPr>
          <p:grpSpPr>
            <a:xfrm>
              <a:off x="685800" y="2667000"/>
              <a:ext cx="6553200" cy="381000"/>
              <a:chOff x="685800" y="2667000"/>
              <a:chExt cx="6553200" cy="38100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371600" y="2667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58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576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718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434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292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6294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2098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9436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1390638" y="1714020"/>
            <a:ext cx="8737600" cy="400110"/>
            <a:chOff x="685800" y="2133600"/>
            <a:chExt cx="6553200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3657600" y="2133600"/>
              <a:ext cx="6096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58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716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718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434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2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294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098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9436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46" name="Group 67"/>
          <p:cNvGrpSpPr/>
          <p:nvPr/>
        </p:nvGrpSpPr>
        <p:grpSpPr>
          <a:xfrm>
            <a:off x="1390638" y="2685510"/>
            <a:ext cx="8737600" cy="400110"/>
            <a:chOff x="685800" y="3105090"/>
            <a:chExt cx="6553200" cy="400110"/>
          </a:xfrm>
        </p:grpSpPr>
        <p:grpSp>
          <p:nvGrpSpPr>
            <p:cNvPr id="52" name="Group 52"/>
            <p:cNvGrpSpPr/>
            <p:nvPr/>
          </p:nvGrpSpPr>
          <p:grpSpPr>
            <a:xfrm>
              <a:off x="685800" y="3124200"/>
              <a:ext cx="6553200" cy="381000"/>
              <a:chOff x="685800" y="3124200"/>
              <a:chExt cx="6553200" cy="38100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371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718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3434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292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294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657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85800" y="3135868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098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436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53" name="Group 68"/>
          <p:cNvGrpSpPr/>
          <p:nvPr/>
        </p:nvGrpSpPr>
        <p:grpSpPr>
          <a:xfrm>
            <a:off x="1390638" y="3142710"/>
            <a:ext cx="8737600" cy="400110"/>
            <a:chOff x="685800" y="3562290"/>
            <a:chExt cx="6553200" cy="400110"/>
          </a:xfrm>
        </p:grpSpPr>
        <p:grpSp>
          <p:nvGrpSpPr>
            <p:cNvPr id="54" name="Group 53"/>
            <p:cNvGrpSpPr/>
            <p:nvPr/>
          </p:nvGrpSpPr>
          <p:grpSpPr>
            <a:xfrm>
              <a:off x="685800" y="3581400"/>
              <a:ext cx="6553200" cy="381000"/>
              <a:chOff x="685800" y="3581400"/>
              <a:chExt cx="6553200" cy="38100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858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057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629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434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716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867400" y="35814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32004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816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55" name="Group 69"/>
          <p:cNvGrpSpPr/>
          <p:nvPr/>
        </p:nvGrpSpPr>
        <p:grpSpPr>
          <a:xfrm>
            <a:off x="1390638" y="4533420"/>
            <a:ext cx="8737600" cy="400110"/>
            <a:chOff x="685800" y="4953000"/>
            <a:chExt cx="6553200" cy="400110"/>
          </a:xfrm>
        </p:grpSpPr>
        <p:grpSp>
          <p:nvGrpSpPr>
            <p:cNvPr id="66" name="Group 54"/>
            <p:cNvGrpSpPr/>
            <p:nvPr/>
          </p:nvGrpSpPr>
          <p:grpSpPr>
            <a:xfrm>
              <a:off x="685800" y="4953000"/>
              <a:ext cx="6553200" cy="381000"/>
              <a:chOff x="685800" y="4953000"/>
              <a:chExt cx="6553200" cy="38100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57600" y="4953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858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716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9718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434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0292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6294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860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436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sp>
        <p:nvSpPr>
          <p:cNvPr id="70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/>
          <a:lstStyle/>
          <a:p>
            <a:r>
              <a:rPr lang="en-US"/>
              <a:t>One among N countermeasure(s)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C159791-5E9E-5976-F97C-5D5E1844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4AC92472-5D48-01E0-5707-19EDF502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/>
          <a:lstStyle/>
          <a:p>
            <a:r>
              <a:rPr lang="en-US"/>
              <a:t>One among N countermeasure(s)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71023" y="5295884"/>
            <a:ext cx="1030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Same input message with fake keys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Different (random fake input) messages for correct key: </a:t>
            </a:r>
            <a:r>
              <a:rPr lang="en-US" i="1">
                <a:solidFill>
                  <a:srgbClr val="C00000"/>
                </a:solidFill>
              </a:rPr>
              <a:t>key is manipulated more (!!)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89038" y="37714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…</a:t>
            </a:r>
            <a:endParaRPr lang="en-US" sz="2000" b="1"/>
          </a:p>
        </p:txBody>
      </p:sp>
      <p:grpSp>
        <p:nvGrpSpPr>
          <p:cNvPr id="69" name="Group 66"/>
          <p:cNvGrpSpPr/>
          <p:nvPr/>
        </p:nvGrpSpPr>
        <p:grpSpPr>
          <a:xfrm>
            <a:off x="1390638" y="2247420"/>
            <a:ext cx="8737600" cy="400110"/>
            <a:chOff x="685800" y="2667000"/>
            <a:chExt cx="6553200" cy="400110"/>
          </a:xfrm>
        </p:grpSpPr>
        <p:grpSp>
          <p:nvGrpSpPr>
            <p:cNvPr id="71" name="Group 51"/>
            <p:cNvGrpSpPr/>
            <p:nvPr/>
          </p:nvGrpSpPr>
          <p:grpSpPr>
            <a:xfrm>
              <a:off x="685800" y="2667000"/>
              <a:ext cx="6553200" cy="381000"/>
              <a:chOff x="685800" y="2667000"/>
              <a:chExt cx="6553200" cy="3810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1371600" y="2667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858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6576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9718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3434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292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66294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098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9436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82" name="Group 65"/>
          <p:cNvGrpSpPr/>
          <p:nvPr/>
        </p:nvGrpSpPr>
        <p:grpSpPr>
          <a:xfrm>
            <a:off x="1390638" y="1714020"/>
            <a:ext cx="8737600" cy="400110"/>
            <a:chOff x="685800" y="2133600"/>
            <a:chExt cx="6553200" cy="400110"/>
          </a:xfrm>
        </p:grpSpPr>
        <p:sp>
          <p:nvSpPr>
            <p:cNvPr id="83" name="TextBox 82"/>
            <p:cNvSpPr txBox="1"/>
            <p:nvPr/>
          </p:nvSpPr>
          <p:spPr>
            <a:xfrm>
              <a:off x="3657600" y="2133600"/>
              <a:ext cx="6096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58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3716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718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434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0292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6294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2098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436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92" name="Group 67"/>
          <p:cNvGrpSpPr/>
          <p:nvPr/>
        </p:nvGrpSpPr>
        <p:grpSpPr>
          <a:xfrm>
            <a:off x="1390638" y="2685510"/>
            <a:ext cx="8737600" cy="400110"/>
            <a:chOff x="685800" y="3105090"/>
            <a:chExt cx="6553200" cy="400110"/>
          </a:xfrm>
        </p:grpSpPr>
        <p:grpSp>
          <p:nvGrpSpPr>
            <p:cNvPr id="93" name="Group 52"/>
            <p:cNvGrpSpPr/>
            <p:nvPr/>
          </p:nvGrpSpPr>
          <p:grpSpPr>
            <a:xfrm>
              <a:off x="685800" y="3124200"/>
              <a:ext cx="6553200" cy="381000"/>
              <a:chOff x="685800" y="3124200"/>
              <a:chExt cx="6553200" cy="38100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371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9718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3434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0292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294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657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685800" y="3135868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2098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9436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03" name="Group 68"/>
          <p:cNvGrpSpPr/>
          <p:nvPr/>
        </p:nvGrpSpPr>
        <p:grpSpPr>
          <a:xfrm>
            <a:off x="1390638" y="3142710"/>
            <a:ext cx="8737600" cy="400110"/>
            <a:chOff x="685800" y="3562290"/>
            <a:chExt cx="6553200" cy="400110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5800" y="3581400"/>
              <a:ext cx="6553200" cy="381000"/>
              <a:chOff x="685800" y="3581400"/>
              <a:chExt cx="6553200" cy="381000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858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057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629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3434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3716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867400" y="35814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32004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1816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13" name="Group 69"/>
          <p:cNvGrpSpPr/>
          <p:nvPr/>
        </p:nvGrpSpPr>
        <p:grpSpPr>
          <a:xfrm>
            <a:off x="1390638" y="4533420"/>
            <a:ext cx="8737600" cy="400110"/>
            <a:chOff x="685800" y="4953000"/>
            <a:chExt cx="6553200" cy="400110"/>
          </a:xfrm>
        </p:grpSpPr>
        <p:grpSp>
          <p:nvGrpSpPr>
            <p:cNvPr id="114" name="Group 54"/>
            <p:cNvGrpSpPr/>
            <p:nvPr/>
          </p:nvGrpSpPr>
          <p:grpSpPr>
            <a:xfrm>
              <a:off x="685800" y="4953000"/>
              <a:ext cx="6553200" cy="381000"/>
              <a:chOff x="685800" y="4953000"/>
              <a:chExt cx="6553200" cy="381000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3657600" y="4953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858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3716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29718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3434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0292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66294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22860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9436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B4AAFF2-E8B0-78A7-4BD4-7A352D23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7CE269-F843-7A01-2DDF-D4883FCA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7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3"/>
          <p:cNvSpPr>
            <a:spLocks noGrp="1"/>
          </p:cNvSpPr>
          <p:nvPr>
            <p:ph type="title"/>
          </p:nvPr>
        </p:nvSpPr>
        <p:spPr>
          <a:xfrm>
            <a:off x="90057" y="99122"/>
            <a:ext cx="9927153" cy="1229898"/>
          </a:xfrm>
        </p:spPr>
        <p:txBody>
          <a:bodyPr>
            <a:normAutofit/>
          </a:bodyPr>
          <a:lstStyle/>
          <a:p>
            <a:r>
              <a:rPr lang="en-US"/>
              <a:t>Attacking: one among N countermeasure(s)?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1983" y="5063688"/>
            <a:ext cx="103069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Same input message with random fake keys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What attack do you recommend?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Ghost peaks?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89038" y="37714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…</a:t>
            </a:r>
            <a:endParaRPr lang="en-US" sz="2000" b="1"/>
          </a:p>
        </p:txBody>
      </p:sp>
      <p:grpSp>
        <p:nvGrpSpPr>
          <p:cNvPr id="68" name="Group 66"/>
          <p:cNvGrpSpPr/>
          <p:nvPr/>
        </p:nvGrpSpPr>
        <p:grpSpPr>
          <a:xfrm>
            <a:off x="1390638" y="2247420"/>
            <a:ext cx="8737600" cy="400110"/>
            <a:chOff x="685800" y="2667000"/>
            <a:chExt cx="6553200" cy="400110"/>
          </a:xfrm>
        </p:grpSpPr>
        <p:grpSp>
          <p:nvGrpSpPr>
            <p:cNvPr id="69" name="Group 51"/>
            <p:cNvGrpSpPr/>
            <p:nvPr/>
          </p:nvGrpSpPr>
          <p:grpSpPr>
            <a:xfrm>
              <a:off x="685800" y="2667000"/>
              <a:ext cx="6553200" cy="381000"/>
              <a:chOff x="685800" y="2667000"/>
              <a:chExt cx="6553200" cy="3810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371600" y="2667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858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6576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9718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434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0292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294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22098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9436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81" name="Group 65"/>
          <p:cNvGrpSpPr/>
          <p:nvPr/>
        </p:nvGrpSpPr>
        <p:grpSpPr>
          <a:xfrm>
            <a:off x="1390638" y="1714020"/>
            <a:ext cx="8737600" cy="400110"/>
            <a:chOff x="685800" y="2133600"/>
            <a:chExt cx="6553200" cy="400110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2133600"/>
              <a:ext cx="6096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8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716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718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434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292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6294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098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9436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91" name="Group 67"/>
          <p:cNvGrpSpPr/>
          <p:nvPr/>
        </p:nvGrpSpPr>
        <p:grpSpPr>
          <a:xfrm>
            <a:off x="1390638" y="2685510"/>
            <a:ext cx="8737600" cy="400110"/>
            <a:chOff x="685800" y="3105090"/>
            <a:chExt cx="6553200" cy="400110"/>
          </a:xfrm>
        </p:grpSpPr>
        <p:grpSp>
          <p:nvGrpSpPr>
            <p:cNvPr id="92" name="Group 52"/>
            <p:cNvGrpSpPr/>
            <p:nvPr/>
          </p:nvGrpSpPr>
          <p:grpSpPr>
            <a:xfrm>
              <a:off x="685800" y="3124200"/>
              <a:ext cx="6553200" cy="381000"/>
              <a:chOff x="685800" y="3124200"/>
              <a:chExt cx="6553200" cy="38100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371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9718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3434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0292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6294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57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85800" y="3135868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22098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436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02" name="Group 68"/>
          <p:cNvGrpSpPr/>
          <p:nvPr/>
        </p:nvGrpSpPr>
        <p:grpSpPr>
          <a:xfrm>
            <a:off x="1390638" y="3142710"/>
            <a:ext cx="8737600" cy="400110"/>
            <a:chOff x="685800" y="3562290"/>
            <a:chExt cx="6553200" cy="400110"/>
          </a:xfrm>
        </p:grpSpPr>
        <p:grpSp>
          <p:nvGrpSpPr>
            <p:cNvPr id="103" name="Group 102"/>
            <p:cNvGrpSpPr/>
            <p:nvPr/>
          </p:nvGrpSpPr>
          <p:grpSpPr>
            <a:xfrm>
              <a:off x="685800" y="3581400"/>
              <a:ext cx="6553200" cy="381000"/>
              <a:chOff x="685800" y="3581400"/>
              <a:chExt cx="6553200" cy="38100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6858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057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629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434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3716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867400" y="35814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32004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816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12" name="Group 69"/>
          <p:cNvGrpSpPr/>
          <p:nvPr/>
        </p:nvGrpSpPr>
        <p:grpSpPr>
          <a:xfrm>
            <a:off x="1390638" y="4533420"/>
            <a:ext cx="8737600" cy="400110"/>
            <a:chOff x="685800" y="4953000"/>
            <a:chExt cx="6553200" cy="400110"/>
          </a:xfrm>
        </p:grpSpPr>
        <p:grpSp>
          <p:nvGrpSpPr>
            <p:cNvPr id="113" name="Group 54"/>
            <p:cNvGrpSpPr/>
            <p:nvPr/>
          </p:nvGrpSpPr>
          <p:grpSpPr>
            <a:xfrm>
              <a:off x="685800" y="4953000"/>
              <a:ext cx="6553200" cy="381000"/>
              <a:chOff x="685800" y="4953000"/>
              <a:chExt cx="6553200" cy="3810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3657600" y="4953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58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3716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29718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434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0292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6294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22860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9436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BE32892-C842-FF5B-9C41-5E027A2E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60A60F-C77C-AC50-E7F1-47D3D355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51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3"/>
          <p:cNvSpPr>
            <a:spLocks noGrp="1"/>
          </p:cNvSpPr>
          <p:nvPr>
            <p:ph type="title"/>
          </p:nvPr>
        </p:nvSpPr>
        <p:spPr>
          <a:xfrm>
            <a:off x="90058" y="99122"/>
            <a:ext cx="9802086" cy="1229898"/>
          </a:xfrm>
        </p:spPr>
        <p:txBody>
          <a:bodyPr>
            <a:normAutofit/>
          </a:bodyPr>
          <a:lstStyle/>
          <a:p>
            <a:r>
              <a:rPr lang="en-US"/>
              <a:t>Attacking one among N countermeasure(s)?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2255" y="5047710"/>
            <a:ext cx="10306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Same input message with random fake keys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What attack do you recommend? Ghost peaks?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		</a:t>
            </a:r>
            <a:r>
              <a:rPr lang="en-US" sz="3600" b="1">
                <a:solidFill>
                  <a:schemeClr val="accent1">
                    <a:lumMod val="50000"/>
                  </a:schemeClr>
                </a:solidFill>
              </a:rPr>
              <a:t>Cipher texts attacks are more efficient</a:t>
            </a: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89038" y="37714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…</a:t>
            </a:r>
            <a:endParaRPr lang="en-US" sz="2000" b="1"/>
          </a:p>
        </p:txBody>
      </p:sp>
      <p:grpSp>
        <p:nvGrpSpPr>
          <p:cNvPr id="68" name="Group 66"/>
          <p:cNvGrpSpPr/>
          <p:nvPr/>
        </p:nvGrpSpPr>
        <p:grpSpPr>
          <a:xfrm>
            <a:off x="1390638" y="2247420"/>
            <a:ext cx="8737600" cy="400110"/>
            <a:chOff x="685800" y="2667000"/>
            <a:chExt cx="6553200" cy="400110"/>
          </a:xfrm>
        </p:grpSpPr>
        <p:grpSp>
          <p:nvGrpSpPr>
            <p:cNvPr id="69" name="Group 51"/>
            <p:cNvGrpSpPr/>
            <p:nvPr/>
          </p:nvGrpSpPr>
          <p:grpSpPr>
            <a:xfrm>
              <a:off x="685800" y="2667000"/>
              <a:ext cx="6553200" cy="381000"/>
              <a:chOff x="685800" y="2667000"/>
              <a:chExt cx="6553200" cy="3810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371600" y="2667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858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6576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9718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434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029200" y="2667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29400" y="2678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22098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943600" y="2667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81" name="Group 65"/>
          <p:cNvGrpSpPr/>
          <p:nvPr/>
        </p:nvGrpSpPr>
        <p:grpSpPr>
          <a:xfrm>
            <a:off x="1390638" y="1714020"/>
            <a:ext cx="8737600" cy="400110"/>
            <a:chOff x="685800" y="2133600"/>
            <a:chExt cx="6553200" cy="400110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2133600"/>
              <a:ext cx="6096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8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716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718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434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29200" y="2133600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629400" y="2145268"/>
              <a:ext cx="60960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AES</a:t>
              </a:r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098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943600" y="2133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91" name="Group 67"/>
          <p:cNvGrpSpPr/>
          <p:nvPr/>
        </p:nvGrpSpPr>
        <p:grpSpPr>
          <a:xfrm>
            <a:off x="1390638" y="2685510"/>
            <a:ext cx="8737600" cy="400110"/>
            <a:chOff x="685800" y="3105090"/>
            <a:chExt cx="6553200" cy="400110"/>
          </a:xfrm>
        </p:grpSpPr>
        <p:grpSp>
          <p:nvGrpSpPr>
            <p:cNvPr id="92" name="Group 52"/>
            <p:cNvGrpSpPr/>
            <p:nvPr/>
          </p:nvGrpSpPr>
          <p:grpSpPr>
            <a:xfrm>
              <a:off x="685800" y="3124200"/>
              <a:ext cx="6553200" cy="381000"/>
              <a:chOff x="685800" y="3124200"/>
              <a:chExt cx="6553200" cy="38100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371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9718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3434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0292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DES</a:t>
                </a:r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629400" y="31358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57600" y="31242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85800" y="3135868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22098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436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02" name="Group 68"/>
          <p:cNvGrpSpPr/>
          <p:nvPr/>
        </p:nvGrpSpPr>
        <p:grpSpPr>
          <a:xfrm>
            <a:off x="1390638" y="3142710"/>
            <a:ext cx="8737600" cy="400110"/>
            <a:chOff x="685800" y="3562290"/>
            <a:chExt cx="6553200" cy="400110"/>
          </a:xfrm>
        </p:grpSpPr>
        <p:grpSp>
          <p:nvGrpSpPr>
            <p:cNvPr id="103" name="Group 102"/>
            <p:cNvGrpSpPr/>
            <p:nvPr/>
          </p:nvGrpSpPr>
          <p:grpSpPr>
            <a:xfrm>
              <a:off x="685800" y="3581400"/>
              <a:ext cx="6553200" cy="381000"/>
              <a:chOff x="685800" y="3581400"/>
              <a:chExt cx="6553200" cy="38100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6858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057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6294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43400" y="35930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371600" y="35814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867400" y="35814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32004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81600" y="35622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grpSp>
        <p:nvGrpSpPr>
          <p:cNvPr id="112" name="Group 69"/>
          <p:cNvGrpSpPr/>
          <p:nvPr/>
        </p:nvGrpSpPr>
        <p:grpSpPr>
          <a:xfrm>
            <a:off x="1390638" y="4533420"/>
            <a:ext cx="8737600" cy="400110"/>
            <a:chOff x="685800" y="4953000"/>
            <a:chExt cx="6553200" cy="400110"/>
          </a:xfrm>
        </p:grpSpPr>
        <p:grpSp>
          <p:nvGrpSpPr>
            <p:cNvPr id="113" name="Group 54"/>
            <p:cNvGrpSpPr/>
            <p:nvPr/>
          </p:nvGrpSpPr>
          <p:grpSpPr>
            <a:xfrm>
              <a:off x="685800" y="4953000"/>
              <a:ext cx="6553200" cy="381000"/>
              <a:chOff x="685800" y="4953000"/>
              <a:chExt cx="6553200" cy="3810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3657600" y="4953000"/>
                <a:ext cx="60960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58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3716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29718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434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029200" y="4953000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629400" y="4964668"/>
                <a:ext cx="60960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AES</a:t>
                </a:r>
                <a:endParaRPr lang="en-US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22860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943600" y="4953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…</a:t>
              </a:r>
              <a:endParaRPr lang="en-US" sz="2000" b="1"/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DBF9EBE-387A-7B0F-5E49-2C283BB8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EDE17D-F424-C18E-9574-84DEF581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42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Masking Techniques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645873"/>
          </a:xfrm>
        </p:spPr>
        <p:txBody>
          <a:bodyPr/>
          <a:lstStyle/>
          <a:p>
            <a:r>
              <a:rPr lang="en-US">
                <a:sym typeface="Wingdings" pitchFamily="2" charset="2"/>
              </a:rPr>
              <a:t>Data Masking with random values</a:t>
            </a:r>
          </a:p>
          <a:p>
            <a:pPr lvl="1"/>
            <a:r>
              <a:rPr lang="en-US">
                <a:sym typeface="Wingdings" pitchFamily="2" charset="2"/>
              </a:rPr>
              <a:t>The idea</a:t>
            </a:r>
          </a:p>
          <a:p>
            <a:pPr lvl="2"/>
            <a:r>
              <a:rPr lang="en-US">
                <a:sym typeface="Wingdings" pitchFamily="2" charset="2"/>
              </a:rPr>
              <a:t>Ai </a:t>
            </a:r>
            <a:r>
              <a:rPr lang="en-US">
                <a:sym typeface="Symbol"/>
              </a:rPr>
              <a:t> </a:t>
            </a:r>
            <a:r>
              <a:rPr lang="en-US">
                <a:solidFill>
                  <a:srgbClr val="FF3021"/>
                </a:solidFill>
                <a:sym typeface="Symbol"/>
              </a:rPr>
              <a:t>K</a:t>
            </a:r>
            <a:r>
              <a:rPr lang="en-US">
                <a:sym typeface="Symbol"/>
              </a:rPr>
              <a:t> = Bi</a:t>
            </a:r>
            <a:r>
              <a:rPr lang="en-US">
                <a:sym typeface="Wingdings" pitchFamily="2" charset="2"/>
              </a:rPr>
              <a:t> 		can be attacked with DPA..</a:t>
            </a:r>
          </a:p>
          <a:p>
            <a:pPr marL="1371600" lvl="3" indent="0">
              <a:buNone/>
            </a:pPr>
            <a:endParaRPr lang="en-US">
              <a:sym typeface="Wingdings" pitchFamily="2" charset="2"/>
            </a:endParaRPr>
          </a:p>
          <a:p>
            <a:pPr lvl="2"/>
            <a:r>
              <a:rPr lang="en-US">
                <a:sym typeface="Wingdings" pitchFamily="2" charset="2"/>
              </a:rPr>
              <a:t>Use a random X and replace by </a:t>
            </a:r>
          </a:p>
          <a:p>
            <a:pPr lvl="3"/>
            <a:r>
              <a:rPr lang="en-US">
                <a:sym typeface="Wingdings" pitchFamily="2" charset="2"/>
              </a:rPr>
              <a:t>Ai </a:t>
            </a:r>
            <a:r>
              <a:rPr lang="en-US">
                <a:sym typeface="Symbol"/>
              </a:rPr>
              <a:t> </a:t>
            </a:r>
            <a:r>
              <a:rPr lang="en-US">
                <a:solidFill>
                  <a:srgbClr val="008000"/>
                </a:solidFill>
                <a:sym typeface="Symbol"/>
              </a:rPr>
              <a:t>X</a:t>
            </a:r>
            <a:r>
              <a:rPr lang="en-US">
                <a:sym typeface="Symbol"/>
              </a:rPr>
              <a:t> = </a:t>
            </a:r>
            <a:r>
              <a:rPr lang="en-US" err="1">
                <a:sym typeface="Symbol"/>
              </a:rPr>
              <a:t>Ci</a:t>
            </a:r>
            <a:r>
              <a:rPr lang="en-US">
                <a:sym typeface="Wingdings" pitchFamily="2" charset="2"/>
              </a:rPr>
              <a:t> </a:t>
            </a:r>
          </a:p>
          <a:p>
            <a:pPr lvl="3"/>
            <a:r>
              <a:rPr lang="en-US">
                <a:sym typeface="Wingdings" pitchFamily="2" charset="2"/>
              </a:rPr>
              <a:t>Ci </a:t>
            </a:r>
            <a:r>
              <a:rPr lang="en-US">
                <a:sym typeface="Symbol"/>
              </a:rPr>
              <a:t> </a:t>
            </a:r>
            <a:r>
              <a:rPr lang="en-US">
                <a:solidFill>
                  <a:srgbClr val="FF3021"/>
                </a:solidFill>
                <a:sym typeface="Symbol"/>
              </a:rPr>
              <a:t>K</a:t>
            </a:r>
            <a:r>
              <a:rPr lang="en-US">
                <a:sym typeface="Symbol"/>
              </a:rPr>
              <a:t> = Di</a:t>
            </a:r>
          </a:p>
          <a:p>
            <a:pPr lvl="3"/>
            <a:r>
              <a:rPr lang="en-US">
                <a:sym typeface="Symbol"/>
              </a:rPr>
              <a:t>Di </a:t>
            </a:r>
            <a:r>
              <a:rPr lang="en-US">
                <a:sym typeface="Wingdings" pitchFamily="2" charset="2"/>
              </a:rPr>
              <a:t> </a:t>
            </a:r>
            <a:r>
              <a:rPr lang="en-US">
                <a:sym typeface="Symbol"/>
              </a:rPr>
              <a:t> </a:t>
            </a:r>
            <a:r>
              <a:rPr lang="mr-IN">
                <a:sym typeface="Symbol"/>
              </a:rPr>
              <a:t>…</a:t>
            </a:r>
            <a:r>
              <a:rPr lang="fr-FR">
                <a:sym typeface="Symbol"/>
              </a:rPr>
              <a:t> </a:t>
            </a:r>
            <a:r>
              <a:rPr lang="fr-FR">
                <a:sym typeface="Wingdings"/>
              </a:rPr>
              <a:t> </a:t>
            </a:r>
            <a:r>
              <a:rPr lang="fr-FR" err="1">
                <a:sym typeface="Wingdings"/>
              </a:rPr>
              <a:t>Ei</a:t>
            </a:r>
            <a:endParaRPr lang="en-US">
              <a:sym typeface="Symbol"/>
            </a:endParaRPr>
          </a:p>
          <a:p>
            <a:pPr lvl="3"/>
            <a:r>
              <a:rPr lang="en-US" err="1">
                <a:sym typeface="Symbol"/>
              </a:rPr>
              <a:t>Ei</a:t>
            </a:r>
            <a:r>
              <a:rPr lang="en-US">
                <a:sym typeface="Symbol"/>
              </a:rPr>
              <a:t>  </a:t>
            </a:r>
            <a:r>
              <a:rPr lang="en-US">
                <a:solidFill>
                  <a:srgbClr val="008000"/>
                </a:solidFill>
                <a:sym typeface="Symbol"/>
              </a:rPr>
              <a:t>X</a:t>
            </a:r>
            <a:r>
              <a:rPr lang="en-US">
                <a:sym typeface="Symbol"/>
              </a:rPr>
              <a:t> = Bi</a:t>
            </a:r>
          </a:p>
          <a:p>
            <a:pPr lvl="1"/>
            <a:r>
              <a:rPr lang="en-US">
                <a:sym typeface="Symbol"/>
              </a:rPr>
              <a:t>The bit-flips and IC power consumption changes at each execution</a:t>
            </a:r>
          </a:p>
          <a:p>
            <a:pPr marL="457200" lvl="1" indent="0">
              <a:buNone/>
            </a:pPr>
            <a:endParaRPr lang="en-US">
              <a:sym typeface="Symbol"/>
            </a:endParaRPr>
          </a:p>
          <a:p>
            <a:r>
              <a:rPr lang="en-US"/>
              <a:t>Several countermeasures based on this principle published</a:t>
            </a:r>
          </a:p>
          <a:p>
            <a:r>
              <a:rPr lang="en-US"/>
              <a:t>Can be Boolean (TDES, AES) and/or arithmetic masking (HMAC)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9539B7-35DB-1569-4ADB-EC211C45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2DA476-8949-4707-A5B4-90BA5C6E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73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AES first operations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A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21536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80432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14416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98208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2192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48400" y="2808709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0824" y="2641691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9" name="Straight Connector 28"/>
          <p:cNvCxnSpPr>
            <a:stCxn id="5" idx="0"/>
            <a:endCxn id="10" idx="2"/>
          </p:cNvCxnSpPr>
          <p:nvPr/>
        </p:nvCxnSpPr>
        <p:spPr>
          <a:xfrm flipV="1">
            <a:off x="2243328" y="2340864"/>
            <a:ext cx="12192" cy="1207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1"/>
          </p:cNvCxnSpPr>
          <p:nvPr/>
        </p:nvCxnSpPr>
        <p:spPr>
          <a:xfrm flipH="1">
            <a:off x="2255520" y="3052549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0"/>
            <a:endCxn id="5" idx="2"/>
          </p:cNvCxnSpPr>
          <p:nvPr/>
        </p:nvCxnSpPr>
        <p:spPr>
          <a:xfrm flipV="1">
            <a:off x="2243328" y="4218432"/>
            <a:ext cx="0" cy="566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146961-79D0-DB82-B1E4-69B05F88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699832-7B57-2CE4-6D3B-7B7BB390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08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Different Phases</a:t>
            </a:r>
            <a:br>
              <a:rPr lang="en-GB"/>
            </a:br>
            <a:r>
              <a:rPr lang="en-GB"/>
              <a:t>From User to End-Of-Life cycles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0251" t="5660" r="2619"/>
          <a:stretch>
            <a:fillRect/>
          </a:stretch>
        </p:blipFill>
        <p:spPr bwMode="auto">
          <a:xfrm>
            <a:off x="812800" y="2068282"/>
            <a:ext cx="4765040" cy="210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8000" y="5640752"/>
            <a:ext cx="3962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600"/>
              <a:t>- Désactivation, </a:t>
            </a:r>
          </a:p>
          <a:p>
            <a:pPr lvl="1"/>
            <a:r>
              <a:rPr lang="en-GB" sz="1600"/>
              <a:t>- Usure fonctionnelle</a:t>
            </a:r>
          </a:p>
          <a:p>
            <a:pPr lvl="1"/>
            <a:r>
              <a:rPr lang="en-GB" sz="1600"/>
              <a:t>- Casse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1600" y="2982682"/>
            <a:ext cx="10160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78400" y="2982682"/>
            <a:ext cx="10160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096000" y="2144482"/>
            <a:ext cx="2235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Mise en circulation</a:t>
            </a:r>
            <a:endParaRPr lang="en-GB" sz="240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17317" y="3363682"/>
            <a:ext cx="1420283" cy="838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315200" y="2144482"/>
            <a:ext cx="538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sz="1600"/>
              <a:t>- Traitement des commandes </a:t>
            </a:r>
          </a:p>
          <a:p>
            <a:pPr lvl="2"/>
            <a:r>
              <a:rPr lang="en-GB" sz="1600"/>
              <a:t>- Mises à jour (modifications  données)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40800" y="4302907"/>
            <a:ext cx="2235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Gestion du Parc</a:t>
            </a:r>
            <a:endParaRPr lang="en-GB" sz="2400"/>
          </a:p>
        </p:txBody>
      </p:sp>
      <p:sp>
        <p:nvSpPr>
          <p:cNvPr id="16" name="Rectangle 15"/>
          <p:cNvSpPr/>
          <p:nvPr/>
        </p:nvSpPr>
        <p:spPr>
          <a:xfrm>
            <a:off x="7315200" y="5598308"/>
            <a:ext cx="538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sz="1600"/>
              <a:t>- Remplacements </a:t>
            </a:r>
          </a:p>
          <a:p>
            <a:pPr lvl="2"/>
            <a:r>
              <a:rPr lang="en-GB" sz="1600"/>
              <a:t>- Vols, oppositions, pertes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70400" y="5421082"/>
            <a:ext cx="2235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Fin de vie</a:t>
            </a:r>
            <a:endParaRPr lang="en-GB" sz="240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6908803" y="5192482"/>
            <a:ext cx="1422399" cy="6095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439AC8-DA40-774D-9E21-DA59A146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187B1D-1E0C-B96C-2D61-5B787C12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/>
      <p:bldP spid="14" grpId="0" animBg="1"/>
      <p:bldP spid="16" grpId="0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Selection Function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7900416" y="2168235"/>
            <a:ext cx="3602736" cy="521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Selection function output K</a:t>
            </a:r>
            <a:r>
              <a:rPr lang="en-GB" baseline="-25000"/>
              <a:t>0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9AC9274-E805-E778-F956-FF062479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4F72AA-9D6D-A43A-76B0-9393742E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872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0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8EA63B-59B5-C612-ED2D-5EC516C0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9C0807-11B3-D4F5-60DB-D9B97206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617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7900416" y="3877056"/>
            <a:ext cx="768096" cy="4023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7BA4B2A-9517-9BC5-A6BC-787BE806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7224BF-29AF-8542-E3CD-A282718B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942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Selection Function </a:t>
            </a:r>
            <a:br>
              <a:rPr lang="en-GB"/>
            </a:br>
            <a:r>
              <a:rPr lang="en-GB" sz="3200"/>
              <a:t>Key Byte 0</a:t>
            </a:r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92352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85318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853184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9744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77312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1296" y="478536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63372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19856" y="2813350"/>
            <a:ext cx="633984" cy="4876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00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3840" y="281335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37632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71616" y="2816444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87824" y="2813350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" y="2168235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6" name="Elbow Connector 25"/>
          <p:cNvCxnSpPr>
            <a:stCxn id="16" idx="0"/>
          </p:cNvCxnSpPr>
          <p:nvPr/>
        </p:nvCxnSpPr>
        <p:spPr>
          <a:xfrm rot="16200000" flipV="1">
            <a:off x="2096227" y="1172729"/>
            <a:ext cx="239338" cy="30419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4943" y="2340864"/>
            <a:ext cx="0" cy="233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0"/>
          </p:cNvCxnSpPr>
          <p:nvPr/>
        </p:nvCxnSpPr>
        <p:spPr>
          <a:xfrm>
            <a:off x="694942" y="2689929"/>
            <a:ext cx="1548386" cy="857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</p:cNvCxnSpPr>
          <p:nvPr/>
        </p:nvCxnSpPr>
        <p:spPr>
          <a:xfrm flipV="1">
            <a:off x="682752" y="4206240"/>
            <a:ext cx="1542287" cy="579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900416" y="3499104"/>
            <a:ext cx="768096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0x1C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680960" y="3413760"/>
            <a:ext cx="3962399" cy="2779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7900416" y="3877056"/>
            <a:ext cx="768096" cy="402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0x8A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06511" y="5596128"/>
            <a:ext cx="768096" cy="4023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0x73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06512" y="3547872"/>
            <a:ext cx="768096" cy="2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00416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0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900416" y="3182112"/>
            <a:ext cx="3450336" cy="12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217664" y="3499104"/>
            <a:ext cx="6096" cy="2694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39071" y="2828544"/>
            <a:ext cx="147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256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7088" y="4279392"/>
            <a:ext cx="12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 plaintexts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607551" y="6314821"/>
            <a:ext cx="7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14304" y="6314821"/>
            <a:ext cx="10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Guess 255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10912" y="1938528"/>
            <a:ext cx="140208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Plaintext n-1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F124B30-376F-7A4D-57FA-EA2F7178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A33FB0-CBAA-26D2-5018-68C94251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869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AES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70304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712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7696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55264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89248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11680" y="146304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853440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A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31392" y="4785360"/>
            <a:ext cx="78028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99488" y="478536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358384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92368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76160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10144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26352" y="2808709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98776" y="2641691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9" name="Straight Connector 28"/>
          <p:cNvCxnSpPr>
            <a:stCxn id="5" idx="0"/>
            <a:endCxn id="10" idx="2"/>
          </p:cNvCxnSpPr>
          <p:nvPr/>
        </p:nvCxnSpPr>
        <p:spPr>
          <a:xfrm flipV="1">
            <a:off x="2621280" y="1950720"/>
            <a:ext cx="12192" cy="1597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1"/>
          </p:cNvCxnSpPr>
          <p:nvPr/>
        </p:nvCxnSpPr>
        <p:spPr>
          <a:xfrm flipH="1">
            <a:off x="2633472" y="3052549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0"/>
            <a:endCxn id="5" idx="2"/>
          </p:cNvCxnSpPr>
          <p:nvPr/>
        </p:nvCxnSpPr>
        <p:spPr>
          <a:xfrm flipV="1">
            <a:off x="2621280" y="4218432"/>
            <a:ext cx="0" cy="566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243072" y="4785360"/>
            <a:ext cx="9022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157472" y="4776079"/>
            <a:ext cx="822960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5078F6B-0B74-EE42-3E9D-2F6C11D2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F77B2D-1973-C838-4025-BE9AE6DE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996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AES side-channel masking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70304" y="35478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712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7696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55264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89248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11680" y="146304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" y="4785360"/>
            <a:ext cx="85344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A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sz="2400">
                <a:solidFill>
                  <a:schemeClr val="tx1"/>
                </a:solidFill>
              </a:rPr>
              <a:t>⊕ </a:t>
            </a:r>
            <a:r>
              <a:rPr lang="en-GB" sz="1600">
                <a:solidFill>
                  <a:schemeClr val="tx1"/>
                </a:solidFill>
              </a:rPr>
              <a:t>?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31392" y="4785360"/>
            <a:ext cx="78028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GB">
                <a:solidFill>
                  <a:schemeClr val="tx1"/>
                </a:solidFill>
              </a:rPr>
              <a:t>⊕ ?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99488" y="4785360"/>
            <a:ext cx="12435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358384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92368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76160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10144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26352" y="2808709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98776" y="2641691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9" name="Straight Connector 28"/>
          <p:cNvCxnSpPr>
            <a:stCxn id="5" idx="0"/>
            <a:endCxn id="10" idx="2"/>
          </p:cNvCxnSpPr>
          <p:nvPr/>
        </p:nvCxnSpPr>
        <p:spPr>
          <a:xfrm flipV="1">
            <a:off x="2621280" y="1950720"/>
            <a:ext cx="12192" cy="1597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1"/>
          </p:cNvCxnSpPr>
          <p:nvPr/>
        </p:nvCxnSpPr>
        <p:spPr>
          <a:xfrm flipH="1">
            <a:off x="2633472" y="3052549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0"/>
            <a:endCxn id="5" idx="2"/>
          </p:cNvCxnSpPr>
          <p:nvPr/>
        </p:nvCxnSpPr>
        <p:spPr>
          <a:xfrm flipV="1">
            <a:off x="2621280" y="4218432"/>
            <a:ext cx="0" cy="566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>
            <a:spLocks noGrp="1"/>
          </p:cNvSpPr>
          <p:nvPr>
            <p:ph idx="1"/>
          </p:nvPr>
        </p:nvSpPr>
        <p:spPr>
          <a:xfrm>
            <a:off x="5931408" y="3620820"/>
            <a:ext cx="5930935" cy="1975308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GB" sz="1800">
                <a:latin typeface="Arial" charset="0"/>
                <a:ea typeface="Arial" charset="0"/>
                <a:cs typeface="Arial" charset="0"/>
              </a:rPr>
              <a:t>Select random mask </a:t>
            </a:r>
            <a:r>
              <a:rPr lang="en-GB" sz="1800" i="1">
                <a:latin typeface="Arial" charset="0"/>
                <a:ea typeface="Arial" charset="0"/>
                <a:cs typeface="Arial" charset="0"/>
              </a:rPr>
              <a:t>R</a:t>
            </a:r>
          </a:p>
          <a:p>
            <a:r>
              <a:rPr lang="en-GB" sz="1800">
                <a:latin typeface="Arial" charset="0"/>
                <a:ea typeface="Arial" charset="0"/>
                <a:cs typeface="Arial" charset="0"/>
              </a:rPr>
              <a:t>SR, MixColumn are linear, easy to mask and unmask</a:t>
            </a:r>
          </a:p>
          <a:p>
            <a:pPr lvl="1"/>
            <a:r>
              <a:rPr lang="en-GB" sz="1400">
                <a:latin typeface="Arial" charset="0"/>
                <a:ea typeface="Arial" charset="0"/>
                <a:cs typeface="Arial" charset="0"/>
              </a:rPr>
              <a:t>F(A ⊕ R ) = F(A) ⊕  F(R)</a:t>
            </a:r>
          </a:p>
          <a:p>
            <a:r>
              <a:rPr lang="en-GB" sz="1800" b="1">
                <a:latin typeface="Arial" charset="0"/>
                <a:ea typeface="Arial" charset="0"/>
                <a:cs typeface="Arial" charset="0"/>
              </a:rPr>
              <a:t>SubBytes is not linear, more complex operation</a:t>
            </a:r>
          </a:p>
          <a:p>
            <a:pPr lvl="1"/>
            <a:r>
              <a:rPr lang="en-GB" sz="1400">
                <a:latin typeface="Arial" charset="0"/>
                <a:ea typeface="Arial" charset="0"/>
                <a:cs typeface="Arial" charset="0"/>
              </a:rPr>
              <a:t>SubBytes(A ⊕ R ) ≠ SubBytes(A) ⊕ SubBytes(R)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8776" y="2074763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615184" y="2490261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358384" y="2237475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>
                <a:solidFill>
                  <a:schemeClr val="tx1"/>
                </a:solidFill>
              </a:rPr>
              <a:t>R</a:t>
            </a:r>
            <a:endParaRPr lang="en-GB" i="1" baseline="-2500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992368" y="2237475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376160" y="2240569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010144" y="2240569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626352" y="2237475"/>
            <a:ext cx="74980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243072" y="4785360"/>
            <a:ext cx="90220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  <a:r>
              <a:rPr lang="en-GB">
                <a:solidFill>
                  <a:schemeClr val="tx1"/>
                </a:solidFill>
              </a:rPr>
              <a:t>⊕ ?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157472" y="4776079"/>
            <a:ext cx="82296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  <a:r>
              <a:rPr lang="en-GB">
                <a:solidFill>
                  <a:schemeClr val="tx1"/>
                </a:solidFill>
              </a:rPr>
              <a:t>⊕ ?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2256" y="5827776"/>
            <a:ext cx="562051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endParaRPr lang="en-GB" sz="800"/>
          </a:p>
          <a:p>
            <a:pPr algn="ctr"/>
            <a:r>
              <a:rPr lang="en-GB" sz="2400"/>
              <a:t>How to protect the SubBytes ?</a:t>
            </a:r>
          </a:p>
          <a:p>
            <a:pPr algn="ctr"/>
            <a:endParaRPr lang="en-GB" sz="80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981811-59C8-7323-0A7A-D12C5CFB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82D30F3-7AC3-56E4-8D61-9402061F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1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26" grpId="0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AES side channel masking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92352" y="3316224"/>
            <a:ext cx="1901952" cy="6705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SuBbytes*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P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9744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77312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11296" y="1463040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33728" y="1463040"/>
            <a:ext cx="12435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80432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K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14416" y="2808709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98208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2192" y="2811803"/>
            <a:ext cx="633984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48400" y="2808709"/>
            <a:ext cx="749808" cy="487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0824" y="2641691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29" name="Straight Connector 28"/>
          <p:cNvCxnSpPr>
            <a:stCxn id="5" idx="0"/>
            <a:endCxn id="10" idx="2"/>
          </p:cNvCxnSpPr>
          <p:nvPr/>
        </p:nvCxnSpPr>
        <p:spPr>
          <a:xfrm flipV="1">
            <a:off x="2243328" y="1950720"/>
            <a:ext cx="12192" cy="1365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5" idx="2"/>
          </p:cNvCxnSpPr>
          <p:nvPr/>
        </p:nvCxnSpPr>
        <p:spPr>
          <a:xfrm flipV="1">
            <a:off x="2243328" y="3986784"/>
            <a:ext cx="0" cy="2383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>
            <a:spLocks noGrp="1"/>
          </p:cNvSpPr>
          <p:nvPr>
            <p:ph idx="1"/>
          </p:nvPr>
        </p:nvSpPr>
        <p:spPr>
          <a:xfrm>
            <a:off x="5931408" y="3858877"/>
            <a:ext cx="5930935" cy="1585164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/>
          <a:lstStyle/>
          <a:p>
            <a:endParaRPr lang="en-GB" sz="1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GB" sz="18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value</a:t>
            </a:r>
            <a:r>
              <a:rPr lang="en-GB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from 0 to 255</a:t>
            </a:r>
          </a:p>
          <a:p>
            <a:pPr marL="457200" lvl="1" indent="0">
              <a:buNone/>
            </a:pPr>
            <a:r>
              <a:rPr lang="en-GB" sz="1400" b="1" dirty="0" err="1">
                <a:solidFill>
                  <a:schemeClr val="bg1"/>
                </a:solidFill>
              </a:rPr>
              <a:t>SubByte_Masked</a:t>
            </a:r>
            <a:r>
              <a:rPr lang="en-GB" sz="1400" b="1" dirty="0">
                <a:solidFill>
                  <a:schemeClr val="bg1"/>
                </a:solidFill>
              </a:rPr>
              <a:t> [</a:t>
            </a:r>
            <a:r>
              <a:rPr lang="en-GB" sz="14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value</a:t>
            </a:r>
            <a:r>
              <a:rPr lang="en-GB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⊕</a:t>
            </a:r>
            <a:r>
              <a:rPr lang="en-GB" sz="1400" b="1" i="1" dirty="0">
                <a:solidFill>
                  <a:schemeClr val="bg1"/>
                </a:solidFill>
              </a:rPr>
              <a:t>R</a:t>
            </a:r>
            <a:r>
              <a:rPr lang="en-GB" sz="1400" b="1" dirty="0">
                <a:solidFill>
                  <a:schemeClr val="bg1"/>
                </a:solidFill>
              </a:rPr>
              <a:t>] = </a:t>
            </a:r>
            <a:r>
              <a:rPr lang="en-GB" sz="1400" b="1" dirty="0" err="1">
                <a:solidFill>
                  <a:schemeClr val="bg1"/>
                </a:solidFill>
              </a:rPr>
              <a:t>SubByte</a:t>
            </a:r>
            <a:r>
              <a:rPr lang="en-GB" sz="1400" b="1" dirty="0">
                <a:solidFill>
                  <a:schemeClr val="bg1"/>
                </a:solidFill>
              </a:rPr>
              <a:t>[</a:t>
            </a:r>
            <a:r>
              <a:rPr lang="en-GB" sz="14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value</a:t>
            </a:r>
            <a:r>
              <a:rPr lang="en-GB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] </a:t>
            </a:r>
            <a:r>
              <a:rPr lang="en-GB" sz="1600" b="1" dirty="0">
                <a:solidFill>
                  <a:schemeClr val="bg1"/>
                </a:solidFill>
              </a:rPr>
              <a:t>⊕ </a:t>
            </a:r>
            <a:r>
              <a:rPr lang="en-GB" sz="1400" b="1" i="1" dirty="0">
                <a:solidFill>
                  <a:schemeClr val="bg1"/>
                </a:solidFill>
              </a:rPr>
              <a:t>R</a:t>
            </a:r>
            <a:r>
              <a:rPr lang="en-GB" sz="1400" b="1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92352" y="4776078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ShiftRow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292352" y="5529072"/>
            <a:ext cx="1901952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MixColumn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0" y="4173060"/>
            <a:ext cx="85344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A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sz="2400">
                <a:solidFill>
                  <a:schemeClr val="tx1"/>
                </a:solidFill>
              </a:rPr>
              <a:t>⊕ </a:t>
            </a:r>
            <a:r>
              <a:rPr lang="en-GB" sz="1600">
                <a:solidFill>
                  <a:schemeClr val="tx1"/>
                </a:solidFill>
              </a:rPr>
              <a:t>R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5632" y="4173060"/>
            <a:ext cx="78028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33728" y="4173060"/>
            <a:ext cx="12435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877312" y="4173060"/>
            <a:ext cx="90220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791712" y="4163779"/>
            <a:ext cx="82296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0" y="6347313"/>
            <a:ext cx="85344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B</a:t>
            </a:r>
            <a:r>
              <a:rPr lang="en-GB" baseline="-25000">
                <a:solidFill>
                  <a:schemeClr val="tx1"/>
                </a:solidFill>
              </a:rPr>
              <a:t>0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sz="2400">
                <a:solidFill>
                  <a:schemeClr val="tx1"/>
                </a:solidFill>
              </a:rPr>
              <a:t>⊕ </a:t>
            </a:r>
            <a:r>
              <a:rPr lang="en-GB" sz="1600">
                <a:solidFill>
                  <a:schemeClr val="tx1"/>
                </a:solidFill>
              </a:rPr>
              <a:t>R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65632" y="6347313"/>
            <a:ext cx="78028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633728" y="6347313"/>
            <a:ext cx="12435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877312" y="6347313"/>
            <a:ext cx="90220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14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791712" y="6338032"/>
            <a:ext cx="82296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GB" baseline="-25000">
                <a:solidFill>
                  <a:schemeClr val="bg2">
                    <a:lumMod val="50000"/>
                  </a:schemeClr>
                </a:solidFill>
              </a:rPr>
              <a:t>15</a:t>
            </a:r>
            <a:r>
              <a:rPr lang="en-GB">
                <a:solidFill>
                  <a:schemeClr val="tx1"/>
                </a:solidFill>
              </a:rPr>
              <a:t>⊕ R</a:t>
            </a:r>
            <a:endParaRPr lang="en-GB" sz="2400" baseline="-2500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20824" y="2074763"/>
            <a:ext cx="44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/>
              <a:t>⊕</a:t>
            </a:r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249424" y="2490261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4992624" y="2237475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>
                <a:solidFill>
                  <a:schemeClr val="tx1"/>
                </a:solidFill>
              </a:rPr>
              <a:t>R</a:t>
            </a:r>
            <a:endParaRPr lang="en-GB" i="1" baseline="-250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626608" y="2237475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010400" y="2240569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44384" y="2240569"/>
            <a:ext cx="63398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en-GB" baseline="-25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260592" y="2237475"/>
            <a:ext cx="749808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>
                <a:solidFill>
                  <a:schemeClr val="tx1"/>
                </a:solidFill>
              </a:rPr>
              <a:t>…</a:t>
            </a:r>
            <a:endParaRPr lang="en-GB" baseline="-2500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31407" y="5379162"/>
            <a:ext cx="5930935" cy="1323439"/>
          </a:xfrm>
          <a:prstGeom prst="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800" dirty="0"/>
          </a:p>
          <a:p>
            <a:pPr algn="ctr"/>
            <a:r>
              <a:rPr lang="en-GB" sz="2400" dirty="0"/>
              <a:t>Repeat on all Rounds</a:t>
            </a:r>
          </a:p>
          <a:p>
            <a:pPr algn="ctr"/>
            <a:r>
              <a:rPr lang="en-GB" sz="2400" dirty="0"/>
              <a:t>…</a:t>
            </a:r>
          </a:p>
          <a:p>
            <a:pPr algn="ctr"/>
            <a:r>
              <a:rPr lang="en-GB" sz="2400" dirty="0">
                <a:sym typeface="Wingdings"/>
              </a:rPr>
              <a:t> </a:t>
            </a:r>
            <a:r>
              <a:rPr lang="en-GB" sz="2400" dirty="0"/>
              <a:t>then unmask!</a:t>
            </a:r>
            <a:endParaRPr lang="en-GB" sz="800" dirty="0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2243328" y="3036066"/>
            <a:ext cx="27249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BCCF783-4C3C-4B51-7B04-15FAA7CF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9DF055-8403-2A3F-6C88-4D3DDAD7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3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build="p" animBg="1"/>
      <p:bldP spid="27" grpId="0" animBg="1"/>
      <p:bldP spid="28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3" grpId="0" animBg="1"/>
      <p:bldP spid="53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Can be done similarly on T table implementation of AES</a:t>
            </a:r>
          </a:p>
          <a:p>
            <a:r>
              <a:rPr lang="en-GB"/>
              <a:t>Bigger tables require more memory</a:t>
            </a:r>
          </a:p>
          <a:p>
            <a:r>
              <a:rPr lang="en-GB"/>
              <a:t>Faster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</a:t>
            </a:r>
            <a:r>
              <a:rPr lang="mr-IN"/>
              <a:t>…</a:t>
            </a:r>
            <a:r>
              <a:rPr lang="fr-FR"/>
              <a:t>	</a:t>
            </a:r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F6909E4-EB6D-4ACE-0F20-27962FC5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D687E2-BE91-E7CE-C1C1-0A2F61CA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8652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93447-D2EA-EDA5-BEC4-564E7FE4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89A18B3-E8E1-279B-EC83-EFB09CF0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419894"/>
            <a:ext cx="9372601" cy="1484312"/>
          </a:xfrm>
        </p:spPr>
        <p:txBody>
          <a:bodyPr anchor="ctr">
            <a:normAutofit/>
          </a:bodyPr>
          <a:lstStyle/>
          <a:p>
            <a:r>
              <a:rPr lang="en-GB" dirty="0"/>
              <a:t>High Order Side-Channel Analysis</a:t>
            </a:r>
          </a:p>
        </p:txBody>
      </p:sp>
      <p:pic>
        <p:nvPicPr>
          <p:cNvPr id="7" name="Espace réservé pour une image  6" descr="Une image contenant texte, Police, capture d’écran, document&#10;&#10;Description générée automatiquement">
            <a:extLst>
              <a:ext uri="{FF2B5EF4-FFF2-40B4-BE49-F238E27FC236}">
                <a16:creationId xmlns:a16="http://schemas.microsoft.com/office/drawing/2014/main" id="{481A887C-4172-FE9D-E40F-76FD5CDEB7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b="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4356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2113" y="2623478"/>
            <a:ext cx="1353221" cy="365413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0431" y="2609308"/>
            <a:ext cx="1353221" cy="365413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(Higher) Order Attacks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403" y="1446233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Find two instants on the trace where:</a:t>
            </a:r>
          </a:p>
          <a:p>
            <a:r>
              <a:rPr lang="en-GB" sz="1800"/>
              <a:t>i</a:t>
            </a:r>
            <a:r>
              <a:rPr lang="en-GB" sz="1800" baseline="-25000"/>
              <a:t>1</a:t>
            </a:r>
            <a:r>
              <a:rPr lang="en-GB" sz="1800"/>
              <a:t>: the mask R is manipulated</a:t>
            </a:r>
          </a:p>
          <a:p>
            <a:r>
              <a:rPr lang="en-GB" sz="1800"/>
              <a:t>I</a:t>
            </a:r>
            <a:r>
              <a:rPr lang="en-GB" sz="1800" baseline="-25000"/>
              <a:t>2</a:t>
            </a:r>
            <a:r>
              <a:rPr lang="en-GB" sz="1800"/>
              <a:t>: target data D masked with R is manipulated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1465635" y="2627399"/>
            <a:ext cx="5810655" cy="2316737"/>
          </a:xfrm>
          <a:custGeom>
            <a:avLst/>
            <a:gdLst>
              <a:gd name="connsiteX0" fmla="*/ 0 w 4357991"/>
              <a:gd name="connsiteY0" fmla="*/ 1059385 h 2316737"/>
              <a:gd name="connsiteX1" fmla="*/ 535021 w 4357991"/>
              <a:gd name="connsiteY1" fmla="*/ 37981 h 2316737"/>
              <a:gd name="connsiteX2" fmla="*/ 963038 w 4357991"/>
              <a:gd name="connsiteY2" fmla="*/ 2246159 h 2316737"/>
              <a:gd name="connsiteX3" fmla="*/ 1420238 w 4357991"/>
              <a:gd name="connsiteY3" fmla="*/ 748100 h 2316737"/>
              <a:gd name="connsiteX4" fmla="*/ 1663429 w 4357991"/>
              <a:gd name="connsiteY4" fmla="*/ 1370670 h 2316737"/>
              <a:gd name="connsiteX5" fmla="*/ 2120629 w 4357991"/>
              <a:gd name="connsiteY5" fmla="*/ 942653 h 2316737"/>
              <a:gd name="connsiteX6" fmla="*/ 2519463 w 4357991"/>
              <a:gd name="connsiteY6" fmla="*/ 1380398 h 2316737"/>
              <a:gd name="connsiteX7" fmla="*/ 2947480 w 4357991"/>
              <a:gd name="connsiteY7" fmla="*/ 76891 h 2316737"/>
              <a:gd name="connsiteX8" fmla="*/ 3200400 w 4357991"/>
              <a:gd name="connsiteY8" fmla="*/ 2314253 h 2316737"/>
              <a:gd name="connsiteX9" fmla="*/ 3822970 w 4357991"/>
              <a:gd name="connsiteY9" fmla="*/ 534091 h 2316737"/>
              <a:gd name="connsiteX10" fmla="*/ 4357991 w 4357991"/>
              <a:gd name="connsiteY10" fmla="*/ 1380398 h 2316737"/>
              <a:gd name="connsiteX11" fmla="*/ 4357991 w 4357991"/>
              <a:gd name="connsiteY11" fmla="*/ 1380398 h 231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7991" h="2316737">
                <a:moveTo>
                  <a:pt x="0" y="1059385"/>
                </a:moveTo>
                <a:cubicBezTo>
                  <a:pt x="187257" y="449785"/>
                  <a:pt x="374515" y="-159815"/>
                  <a:pt x="535021" y="37981"/>
                </a:cubicBezTo>
                <a:cubicBezTo>
                  <a:pt x="695527" y="235777"/>
                  <a:pt x="815502" y="2127806"/>
                  <a:pt x="963038" y="2246159"/>
                </a:cubicBezTo>
                <a:cubicBezTo>
                  <a:pt x="1110574" y="2364512"/>
                  <a:pt x="1303506" y="894015"/>
                  <a:pt x="1420238" y="748100"/>
                </a:cubicBezTo>
                <a:cubicBezTo>
                  <a:pt x="1536970" y="602185"/>
                  <a:pt x="1546697" y="1338245"/>
                  <a:pt x="1663429" y="1370670"/>
                </a:cubicBezTo>
                <a:cubicBezTo>
                  <a:pt x="1780161" y="1403095"/>
                  <a:pt x="1977957" y="941032"/>
                  <a:pt x="2120629" y="942653"/>
                </a:cubicBezTo>
                <a:cubicBezTo>
                  <a:pt x="2263301" y="944274"/>
                  <a:pt x="2381655" y="1524692"/>
                  <a:pt x="2519463" y="1380398"/>
                </a:cubicBezTo>
                <a:cubicBezTo>
                  <a:pt x="2657272" y="1236104"/>
                  <a:pt x="2833991" y="-78751"/>
                  <a:pt x="2947480" y="76891"/>
                </a:cubicBezTo>
                <a:cubicBezTo>
                  <a:pt x="3060969" y="232533"/>
                  <a:pt x="3054485" y="2238053"/>
                  <a:pt x="3200400" y="2314253"/>
                </a:cubicBezTo>
                <a:cubicBezTo>
                  <a:pt x="3346315" y="2390453"/>
                  <a:pt x="3630038" y="689733"/>
                  <a:pt x="3822970" y="534091"/>
                </a:cubicBezTo>
                <a:cubicBezTo>
                  <a:pt x="4015902" y="378448"/>
                  <a:pt x="4357991" y="1380398"/>
                  <a:pt x="4357991" y="1380398"/>
                </a:cubicBezTo>
                <a:lnTo>
                  <a:pt x="4357991" y="1380398"/>
                </a:ln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7988" y="5862515"/>
            <a:ext cx="877931" cy="369332"/>
          </a:xfrm>
          <a:prstGeom prst="rect">
            <a:avLst/>
          </a:prstGeom>
          <a:noFill/>
          <a:ln>
            <a:noFill/>
          </a:ln>
          <a:effectLst>
            <a:outerShdw blurRad="1270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00009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 i</a:t>
            </a:r>
            <a:r>
              <a:rPr lang="en-GB" baseline="-25000"/>
              <a:t>1</a:t>
            </a:r>
            <a:r>
              <a:rPr lang="en-GB"/>
              <a:t> : 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39994" y="5883337"/>
            <a:ext cx="1471493" cy="400110"/>
          </a:xfrm>
          <a:prstGeom prst="rect">
            <a:avLst/>
          </a:prstGeom>
          <a:noFill/>
          <a:ln>
            <a:noFill/>
          </a:ln>
          <a:effectLst>
            <a:outerShdw blurRad="1270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>
                <a:solidFill>
                  <a:srgbClr val="000090"/>
                </a:solidFill>
                <a:latin typeface="Arial" pitchFamily="34" charset="0"/>
                <a:cs typeface="Arial" pitchFamily="34" charset="0"/>
              </a:rPr>
              <a:t> i</a:t>
            </a:r>
            <a:r>
              <a:rPr lang="en-GB" baseline="-25000">
                <a:solidFill>
                  <a:srgbClr val="00009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GB">
                <a:solidFill>
                  <a:srgbClr val="000090"/>
                </a:solidFill>
                <a:latin typeface="Arial" pitchFamily="34" charset="0"/>
                <a:cs typeface="Arial" pitchFamily="34" charset="0"/>
              </a:rPr>
              <a:t> : D </a:t>
            </a:r>
            <a:r>
              <a:rPr lang="en-GB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⊕</a:t>
            </a:r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>
                <a:solidFill>
                  <a:srgbClr val="000090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>
              <a:solidFill>
                <a:srgbClr val="00009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4363" y="3554934"/>
            <a:ext cx="288032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1270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 ⊕ (D </a:t>
            </a:r>
            <a:r>
              <a:rPr lang="en-GB" sz="24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⊕</a:t>
            </a:r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R) = D</a:t>
            </a:r>
            <a:endParaRPr lang="en-US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374040" y="2842101"/>
            <a:ext cx="6422594" cy="3258652"/>
          </a:xfrm>
          <a:custGeom>
            <a:avLst/>
            <a:gdLst>
              <a:gd name="connsiteX0" fmla="*/ 0 w 6433004"/>
              <a:gd name="connsiteY0" fmla="*/ 1967610 h 3633436"/>
              <a:gd name="connsiteX1" fmla="*/ 333100 w 6433004"/>
              <a:gd name="connsiteY1" fmla="*/ 489301 h 3633436"/>
              <a:gd name="connsiteX2" fmla="*/ 687020 w 6433004"/>
              <a:gd name="connsiteY2" fmla="*/ 3279349 h 3633436"/>
              <a:gd name="connsiteX3" fmla="*/ 926436 w 6433004"/>
              <a:gd name="connsiteY3" fmla="*/ 3248117 h 3633436"/>
              <a:gd name="connsiteX4" fmla="*/ 1509361 w 6433004"/>
              <a:gd name="connsiteY4" fmla="*/ 322731 h 3633436"/>
              <a:gd name="connsiteX5" fmla="*/ 1800824 w 6433004"/>
              <a:gd name="connsiteY5" fmla="*/ 947368 h 3633436"/>
              <a:gd name="connsiteX6" fmla="*/ 2196381 w 6433004"/>
              <a:gd name="connsiteY6" fmla="*/ 3633310 h 3633436"/>
              <a:gd name="connsiteX7" fmla="*/ 2529482 w 6433004"/>
              <a:gd name="connsiteY7" fmla="*/ 832852 h 3633436"/>
              <a:gd name="connsiteX8" fmla="*/ 2977086 w 6433004"/>
              <a:gd name="connsiteY8" fmla="*/ 2613069 h 3633436"/>
              <a:gd name="connsiteX9" fmla="*/ 3247730 w 6433004"/>
              <a:gd name="connsiteY9" fmla="*/ 374784 h 3633436"/>
              <a:gd name="connsiteX10" fmla="*/ 3674515 w 6433004"/>
              <a:gd name="connsiteY10" fmla="*/ 3268938 h 3633436"/>
              <a:gd name="connsiteX11" fmla="*/ 4018025 w 6433004"/>
              <a:gd name="connsiteY11" fmla="*/ 551765 h 3633436"/>
              <a:gd name="connsiteX12" fmla="*/ 4267850 w 6433004"/>
              <a:gd name="connsiteY12" fmla="*/ 1238866 h 3633436"/>
              <a:gd name="connsiteX13" fmla="*/ 4548904 w 6433004"/>
              <a:gd name="connsiteY13" fmla="*/ 3362634 h 3633436"/>
              <a:gd name="connsiteX14" fmla="*/ 4705045 w 6433004"/>
              <a:gd name="connsiteY14" fmla="*/ 2758817 h 3633436"/>
              <a:gd name="connsiteX15" fmla="*/ 5267152 w 6433004"/>
              <a:gd name="connsiteY15" fmla="*/ 1 h 3633436"/>
              <a:gd name="connsiteX16" fmla="*/ 5964581 w 6433004"/>
              <a:gd name="connsiteY16" fmla="*/ 2769228 h 3633436"/>
              <a:gd name="connsiteX17" fmla="*/ 6433004 w 6433004"/>
              <a:gd name="connsiteY17" fmla="*/ 832852 h 3633436"/>
              <a:gd name="connsiteX18" fmla="*/ 6433004 w 6433004"/>
              <a:gd name="connsiteY18" fmla="*/ 832852 h 363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3004" h="3633436">
                <a:moveTo>
                  <a:pt x="0" y="1967610"/>
                </a:moveTo>
                <a:cubicBezTo>
                  <a:pt x="109298" y="1119144"/>
                  <a:pt x="218597" y="270678"/>
                  <a:pt x="333100" y="489301"/>
                </a:cubicBezTo>
                <a:cubicBezTo>
                  <a:pt x="447603" y="707924"/>
                  <a:pt x="588131" y="2819546"/>
                  <a:pt x="687020" y="3279349"/>
                </a:cubicBezTo>
                <a:cubicBezTo>
                  <a:pt x="785909" y="3739152"/>
                  <a:pt x="789379" y="3740887"/>
                  <a:pt x="926436" y="3248117"/>
                </a:cubicBezTo>
                <a:cubicBezTo>
                  <a:pt x="1063493" y="2755347"/>
                  <a:pt x="1363630" y="706189"/>
                  <a:pt x="1509361" y="322731"/>
                </a:cubicBezTo>
                <a:cubicBezTo>
                  <a:pt x="1655092" y="-60727"/>
                  <a:pt x="1686321" y="395605"/>
                  <a:pt x="1800824" y="947368"/>
                </a:cubicBezTo>
                <a:cubicBezTo>
                  <a:pt x="1915327" y="1499131"/>
                  <a:pt x="2074938" y="3652396"/>
                  <a:pt x="2196381" y="3633310"/>
                </a:cubicBezTo>
                <a:cubicBezTo>
                  <a:pt x="2317824" y="3614224"/>
                  <a:pt x="2399365" y="1002892"/>
                  <a:pt x="2529482" y="832852"/>
                </a:cubicBezTo>
                <a:cubicBezTo>
                  <a:pt x="2659600" y="662812"/>
                  <a:pt x="2857378" y="2689414"/>
                  <a:pt x="2977086" y="2613069"/>
                </a:cubicBezTo>
                <a:cubicBezTo>
                  <a:pt x="3096794" y="2536724"/>
                  <a:pt x="3131492" y="265473"/>
                  <a:pt x="3247730" y="374784"/>
                </a:cubicBezTo>
                <a:cubicBezTo>
                  <a:pt x="3363968" y="484095"/>
                  <a:pt x="3546133" y="3239441"/>
                  <a:pt x="3674515" y="3268938"/>
                </a:cubicBezTo>
                <a:cubicBezTo>
                  <a:pt x="3802897" y="3298435"/>
                  <a:pt x="3919136" y="890110"/>
                  <a:pt x="4018025" y="551765"/>
                </a:cubicBezTo>
                <a:cubicBezTo>
                  <a:pt x="4116914" y="213420"/>
                  <a:pt x="4179370" y="770388"/>
                  <a:pt x="4267850" y="1238866"/>
                </a:cubicBezTo>
                <a:cubicBezTo>
                  <a:pt x="4356330" y="1707344"/>
                  <a:pt x="4476038" y="3109309"/>
                  <a:pt x="4548904" y="3362634"/>
                </a:cubicBezTo>
                <a:cubicBezTo>
                  <a:pt x="4621770" y="3615959"/>
                  <a:pt x="4585337" y="3319256"/>
                  <a:pt x="4705045" y="2758817"/>
                </a:cubicBezTo>
                <a:cubicBezTo>
                  <a:pt x="4824753" y="2198378"/>
                  <a:pt x="5057229" y="-1734"/>
                  <a:pt x="5267152" y="1"/>
                </a:cubicBezTo>
                <a:cubicBezTo>
                  <a:pt x="5477075" y="1736"/>
                  <a:pt x="5770272" y="2630420"/>
                  <a:pt x="5964581" y="2769228"/>
                </a:cubicBezTo>
                <a:cubicBezTo>
                  <a:pt x="6158890" y="2908036"/>
                  <a:pt x="6433004" y="832852"/>
                  <a:pt x="6433004" y="832852"/>
                </a:cubicBezTo>
                <a:lnTo>
                  <a:pt x="6433004" y="832852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90972" y="4426883"/>
            <a:ext cx="4111668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1270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HW(R) ⊕ HW(D </a:t>
            </a:r>
            <a:r>
              <a:rPr lang="en-GB" sz="24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⊕</a:t>
            </a:r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R) 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≠</a:t>
            </a:r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HW(D)</a:t>
            </a:r>
          </a:p>
          <a:p>
            <a:pPr algn="ctr"/>
            <a:endParaRPr lang="en-US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HW(R) ⊕ HW(D </a:t>
            </a:r>
            <a:r>
              <a:rPr lang="en-GB" sz="24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⊕</a:t>
            </a:r>
            <a:r>
              <a:rPr lang="en-GB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R) ≈ HW(D)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D7DB2-3A5E-05FC-8034-52347BA7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332DAE-7948-727F-54DD-08DA51C8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D65B6-8A0E-1A43-9391-7A1E29D9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Standard Crypto Algorithms in Products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C50806-D564-6A4F-806E-AD1CCE79636A}"/>
              </a:ext>
            </a:extLst>
          </p:cNvPr>
          <p:cNvSpPr txBox="1">
            <a:spLocks/>
          </p:cNvSpPr>
          <p:nvPr/>
        </p:nvSpPr>
        <p:spPr>
          <a:xfrm>
            <a:off x="501771" y="1422894"/>
            <a:ext cx="109728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Symmetric</a:t>
            </a:r>
          </a:p>
          <a:p>
            <a:pPr lvl="1"/>
            <a:r>
              <a:rPr lang="en-GB" dirty="0"/>
              <a:t>DES/TDES: NIST recommendation now TDES EDE3 for 2</a:t>
            </a:r>
            <a:r>
              <a:rPr lang="en-GB" baseline="30000" dirty="0"/>
              <a:t>40</a:t>
            </a:r>
            <a:r>
              <a:rPr lang="en-GB" dirty="0"/>
              <a:t> use of same key</a:t>
            </a:r>
          </a:p>
          <a:p>
            <a:pPr lvl="1"/>
            <a:r>
              <a:rPr lang="en-GB" dirty="0"/>
              <a:t>AES 128-192-256</a:t>
            </a:r>
          </a:p>
          <a:p>
            <a:pPr lvl="1"/>
            <a:r>
              <a:rPr lang="en-GB" dirty="0"/>
              <a:t>SM4, SEED, FEAL-32</a:t>
            </a:r>
          </a:p>
          <a:p>
            <a:r>
              <a:rPr lang="en-GB" dirty="0"/>
              <a:t>Hash Functions</a:t>
            </a:r>
          </a:p>
          <a:p>
            <a:pPr lvl="1"/>
            <a:r>
              <a:rPr lang="en-GB" dirty="0"/>
              <a:t>SHA-1, SHA-256</a:t>
            </a:r>
          </a:p>
          <a:p>
            <a:pPr lvl="1"/>
            <a:r>
              <a:rPr lang="en-GB" dirty="0"/>
              <a:t>RIPEMD 160</a:t>
            </a:r>
          </a:p>
          <a:p>
            <a:pPr lvl="1"/>
            <a:r>
              <a:rPr lang="en-GB" dirty="0"/>
              <a:t>SHA-3: KECCAK</a:t>
            </a:r>
          </a:p>
          <a:p>
            <a:pPr lvl="1"/>
            <a:r>
              <a:rPr lang="en-GB" dirty="0">
                <a:sym typeface="Wingdings"/>
              </a:rPr>
              <a:t>HMAC Functions</a:t>
            </a:r>
          </a:p>
          <a:p>
            <a:pPr lvl="1"/>
            <a:r>
              <a:rPr lang="en-GB" dirty="0"/>
              <a:t>SM3</a:t>
            </a:r>
          </a:p>
          <a:p>
            <a:r>
              <a:rPr lang="en-GB" dirty="0"/>
              <a:t>Asymmetric</a:t>
            </a:r>
          </a:p>
          <a:p>
            <a:pPr lvl="1"/>
            <a:r>
              <a:rPr lang="en-GB" dirty="0"/>
              <a:t>CRT-RSA – RSA SFM (≥ 2048 bit)</a:t>
            </a:r>
          </a:p>
          <a:p>
            <a:pPr lvl="1"/>
            <a:r>
              <a:rPr lang="en-GB" dirty="0"/>
              <a:t>DSA / ECDSA (i.e. GF-P256)</a:t>
            </a:r>
          </a:p>
          <a:p>
            <a:pPr lvl="1"/>
            <a:r>
              <a:rPr lang="en-GB" dirty="0"/>
              <a:t>DH / ECDH</a:t>
            </a:r>
          </a:p>
          <a:p>
            <a:pPr lvl="1"/>
            <a:r>
              <a:rPr lang="en-GB" dirty="0"/>
              <a:t>OBKG, </a:t>
            </a:r>
            <a:r>
              <a:rPr lang="en-GB" dirty="0" err="1"/>
              <a:t>Kgen</a:t>
            </a:r>
            <a:endParaRPr lang="en-GB" dirty="0"/>
          </a:p>
          <a:p>
            <a:pPr lvl="1"/>
            <a:r>
              <a:rPr lang="en-GB" dirty="0"/>
              <a:t>SM2</a:t>
            </a:r>
          </a:p>
          <a:p>
            <a:pPr lvl="1">
              <a:buFont typeface="Wingdings 3" charset="2"/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82BBD-1F43-BE45-926C-49452380649F}"/>
              </a:ext>
            </a:extLst>
          </p:cNvPr>
          <p:cNvSpPr txBox="1"/>
          <p:nvPr/>
        </p:nvSpPr>
        <p:spPr>
          <a:xfrm>
            <a:off x="6649278" y="3399183"/>
            <a:ext cx="4959626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And also </a:t>
            </a:r>
            <a:r>
              <a:rPr lang="mr-IN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…</a:t>
            </a:r>
            <a:endParaRPr lang="en-GB" sz="2200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DRBG, example: AES-CTR based i.e. NIST SP800-90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Stream Ciphers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Lightweight crypto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Post Quantum Cryptography</a:t>
            </a:r>
          </a:p>
          <a:p>
            <a:endParaRPr lang="en-GB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AA5FA00-CA47-C14E-AA62-A1B6C37B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983173-C7D1-FFD6-83FE-6EB086ED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Reminder on Second order attacks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79" y="1480258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GB" sz="2400"/>
              <a:t>2nd Order Attack Principle: </a:t>
            </a:r>
          </a:p>
          <a:p>
            <a:pPr lvl="1">
              <a:buFontTx/>
              <a:buChar char="-"/>
            </a:pPr>
            <a:r>
              <a:rPr lang="en-GB" sz="1800"/>
              <a:t>Find two instants i</a:t>
            </a:r>
            <a:r>
              <a:rPr lang="en-GB" sz="1800" baseline="-25000"/>
              <a:t>1</a:t>
            </a:r>
            <a:r>
              <a:rPr lang="en-GB" sz="1800"/>
              <a:t> and i</a:t>
            </a:r>
            <a:r>
              <a:rPr lang="en-GB" sz="1800" baseline="-25000"/>
              <a:t>2</a:t>
            </a:r>
            <a:r>
              <a:rPr lang="en-GB" sz="1800"/>
              <a:t> on the trace(s) where the mask </a:t>
            </a:r>
            <a:r>
              <a:rPr lang="en-GB" sz="1800" i="1"/>
              <a:t>R</a:t>
            </a:r>
            <a:r>
              <a:rPr lang="en-GB" sz="1800"/>
              <a:t> is manipulated</a:t>
            </a:r>
          </a:p>
          <a:p>
            <a:pPr lvl="1">
              <a:buFontTx/>
              <a:buChar char="-"/>
            </a:pPr>
            <a:r>
              <a:rPr lang="en-GB" sz="1800"/>
              <a:t>Combine those two instants i</a:t>
            </a:r>
            <a:r>
              <a:rPr lang="en-GB" sz="1800" baseline="-25000"/>
              <a:t>1</a:t>
            </a:r>
            <a:r>
              <a:rPr lang="en-GB" sz="1800"/>
              <a:t> and i</a:t>
            </a:r>
            <a:r>
              <a:rPr lang="en-GB" sz="1800" baseline="-25000"/>
              <a:t>2</a:t>
            </a:r>
            <a:r>
              <a:rPr lang="en-GB" sz="1800"/>
              <a:t> to remove the mask influence</a:t>
            </a:r>
          </a:p>
          <a:p>
            <a:pPr lvl="1">
              <a:buFontTx/>
              <a:buChar char="-"/>
            </a:pPr>
            <a:r>
              <a:rPr lang="en-GB" sz="1800"/>
              <a:t>Perform classical 1</a:t>
            </a:r>
            <a:r>
              <a:rPr lang="en-GB" sz="1800" baseline="30000"/>
              <a:t>st</a:t>
            </a:r>
            <a:r>
              <a:rPr lang="en-GB" sz="1800"/>
              <a:t> order attack</a:t>
            </a:r>
          </a:p>
          <a:p>
            <a:pPr>
              <a:buFontTx/>
              <a:buChar char="-"/>
            </a:pPr>
            <a:endParaRPr lang="en-GB" sz="800"/>
          </a:p>
          <a:p>
            <a:r>
              <a:rPr lang="en-GB" sz="2400"/>
              <a:t>Method 1: Combine i</a:t>
            </a:r>
            <a:r>
              <a:rPr lang="en-GB" sz="2400" baseline="-25000"/>
              <a:t>1</a:t>
            </a:r>
            <a:r>
              <a:rPr lang="en-GB" sz="2400"/>
              <a:t> and i</a:t>
            </a:r>
            <a:r>
              <a:rPr lang="en-GB" sz="2400" baseline="-25000"/>
              <a:t>2</a:t>
            </a:r>
            <a:r>
              <a:rPr lang="en-GB" sz="2400"/>
              <a:t> with Absolute Difference :</a:t>
            </a:r>
          </a:p>
          <a:p>
            <a:pPr lvl="1"/>
            <a:r>
              <a:rPr lang="en-GB" sz="2000"/>
              <a:t>T* = abs(i</a:t>
            </a:r>
            <a:r>
              <a:rPr lang="en-GB" sz="2000" baseline="-25000"/>
              <a:t>1</a:t>
            </a:r>
            <a:r>
              <a:rPr lang="en-GB" sz="2000"/>
              <a:t> </a:t>
            </a:r>
            <a:r>
              <a:rPr lang="mr-IN" sz="2000"/>
              <a:t>–</a:t>
            </a:r>
            <a:r>
              <a:rPr lang="en-GB" sz="2000"/>
              <a:t> i</a:t>
            </a:r>
            <a:r>
              <a:rPr lang="en-GB" sz="2000" baseline="-25000"/>
              <a:t>2</a:t>
            </a:r>
            <a:r>
              <a:rPr lang="en-GB" sz="2000"/>
              <a:t>)</a:t>
            </a:r>
          </a:p>
          <a:p>
            <a:pPr lvl="1"/>
            <a:r>
              <a:rPr lang="en-GB" sz="2000"/>
              <a:t>Correlation (T*, guesses)</a:t>
            </a:r>
          </a:p>
          <a:p>
            <a:pPr marL="457200" lvl="1" indent="0">
              <a:buNone/>
            </a:pPr>
            <a:endParaRPr lang="en-GB" sz="800"/>
          </a:p>
          <a:p>
            <a:r>
              <a:rPr lang="en-GB" sz="2400"/>
              <a:t>Method 2: Combine i</a:t>
            </a:r>
            <a:r>
              <a:rPr lang="en-GB" sz="2400" baseline="-25000"/>
              <a:t>1</a:t>
            </a:r>
            <a:r>
              <a:rPr lang="en-GB" sz="2400"/>
              <a:t> and i</a:t>
            </a:r>
            <a:r>
              <a:rPr lang="en-GB" sz="2400" baseline="-25000"/>
              <a:t>2</a:t>
            </a:r>
            <a:r>
              <a:rPr lang="en-GB" sz="2400"/>
              <a:t> with Normalised (</a:t>
            </a:r>
            <a:r>
              <a:rPr lang="en-GB" sz="2400" err="1"/>
              <a:t>Centered</a:t>
            </a:r>
            <a:r>
              <a:rPr lang="en-GB" sz="2400"/>
              <a:t>) Product</a:t>
            </a:r>
          </a:p>
          <a:p>
            <a:pPr lvl="1">
              <a:buFontTx/>
              <a:buChar char="-"/>
            </a:pPr>
            <a:r>
              <a:rPr lang="fr-FR" sz="1800"/>
              <a:t>E</a:t>
            </a:r>
            <a:r>
              <a:rPr lang="en-GB" sz="1800" baseline="-25000"/>
              <a:t>1</a:t>
            </a:r>
            <a:r>
              <a:rPr lang="en-GB" sz="1800"/>
              <a:t> the mean of i</a:t>
            </a:r>
            <a:r>
              <a:rPr lang="en-GB" sz="1800" baseline="-25000"/>
              <a:t>1 </a:t>
            </a:r>
            <a:r>
              <a:rPr lang="en-GB" sz="1800"/>
              <a:t>and </a:t>
            </a:r>
            <a:r>
              <a:rPr lang="fr-FR" sz="1800"/>
              <a:t>E</a:t>
            </a:r>
            <a:r>
              <a:rPr lang="en-GB" sz="1800" baseline="-25000"/>
              <a:t>2</a:t>
            </a:r>
            <a:r>
              <a:rPr lang="en-GB" sz="1800"/>
              <a:t> the mean of i</a:t>
            </a:r>
            <a:r>
              <a:rPr lang="en-GB" sz="1800" baseline="-25000"/>
              <a:t>2</a:t>
            </a:r>
          </a:p>
          <a:p>
            <a:pPr lvl="1">
              <a:buFontTx/>
              <a:buChar char="-"/>
            </a:pPr>
            <a:r>
              <a:rPr lang="en-GB" sz="1800"/>
              <a:t>T* = (i</a:t>
            </a:r>
            <a:r>
              <a:rPr lang="en-GB" sz="1800" baseline="-25000"/>
              <a:t>1</a:t>
            </a:r>
            <a:r>
              <a:rPr lang="en-GB" sz="1800"/>
              <a:t> - </a:t>
            </a:r>
            <a:r>
              <a:rPr lang="fr-FR" sz="1800"/>
              <a:t>E</a:t>
            </a:r>
            <a:r>
              <a:rPr lang="en-GB" sz="1800" baseline="-25000"/>
              <a:t>1</a:t>
            </a:r>
            <a:r>
              <a:rPr lang="en-GB" sz="1800"/>
              <a:t>)*(i</a:t>
            </a:r>
            <a:r>
              <a:rPr lang="en-GB" sz="1800" baseline="-25000"/>
              <a:t>2</a:t>
            </a:r>
            <a:r>
              <a:rPr lang="en-GB" sz="1800"/>
              <a:t> - </a:t>
            </a:r>
            <a:r>
              <a:rPr lang="fr-FR" sz="1800"/>
              <a:t>E</a:t>
            </a:r>
            <a:r>
              <a:rPr lang="en-GB" sz="1800" baseline="-25000"/>
              <a:t>2</a:t>
            </a:r>
            <a:r>
              <a:rPr lang="en-GB" sz="1800"/>
              <a:t>)</a:t>
            </a:r>
          </a:p>
          <a:p>
            <a:pPr lvl="1">
              <a:buFontTx/>
              <a:buChar char="-"/>
            </a:pPr>
            <a:r>
              <a:rPr lang="en-GB" sz="1800"/>
              <a:t>Correlate (T*, </a:t>
            </a:r>
            <a:r>
              <a:rPr lang="en-GB" sz="1800" err="1"/>
              <a:t>selection_function_values</a:t>
            </a:r>
            <a:r>
              <a:rPr lang="en-GB" sz="1800"/>
              <a:t>)</a:t>
            </a:r>
          </a:p>
          <a:p>
            <a:pPr lvl="1">
              <a:buFontTx/>
              <a:buChar char="-"/>
            </a:pPr>
            <a:endParaRPr lang="en-GB" sz="180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62779B-3484-3281-DA6F-8A5F20D7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669CFE-F984-2A12-1425-55203A6B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Can be difficult to locate </a:t>
            </a:r>
            <a:r>
              <a:rPr lang="en-GB" i="1"/>
              <a:t>R</a:t>
            </a:r>
          </a:p>
          <a:p>
            <a:r>
              <a:rPr lang="en-GB"/>
              <a:t>Combine SubBytes(</a:t>
            </a:r>
            <a:r>
              <a:rPr lang="en-GB" i="1"/>
              <a:t>P</a:t>
            </a:r>
            <a:r>
              <a:rPr lang="en-GB" baseline="-25000"/>
              <a:t>0</a:t>
            </a:r>
            <a:r>
              <a:rPr lang="en-GB"/>
              <a:t>⊕</a:t>
            </a:r>
            <a:r>
              <a:rPr lang="en-GB" i="1"/>
              <a:t>R</a:t>
            </a:r>
            <a:r>
              <a:rPr lang="en-GB"/>
              <a:t>) with SubBytes(</a:t>
            </a:r>
            <a:r>
              <a:rPr lang="en-GB" i="1"/>
              <a:t>P</a:t>
            </a:r>
            <a:r>
              <a:rPr lang="en-GB" baseline="-25000"/>
              <a:t>1</a:t>
            </a:r>
            <a:r>
              <a:rPr lang="en-GB"/>
              <a:t>⊕</a:t>
            </a:r>
            <a:r>
              <a:rPr lang="en-GB" i="1"/>
              <a:t>R</a:t>
            </a:r>
            <a:r>
              <a:rPr lang="en-GB"/>
              <a:t>) </a:t>
            </a:r>
          </a:p>
          <a:p>
            <a:pPr lvl="1"/>
            <a:r>
              <a:rPr lang="en-GB"/>
              <a:t>Requires 2</a:t>
            </a:r>
            <a:r>
              <a:rPr lang="en-GB" baseline="30000"/>
              <a:t>16</a:t>
            </a:r>
            <a:r>
              <a:rPr lang="en-GB"/>
              <a:t> guesses instead of 2</a:t>
            </a:r>
            <a:r>
              <a:rPr lang="en-GB" baseline="30000"/>
              <a:t>8</a:t>
            </a:r>
          </a:p>
          <a:p>
            <a:r>
              <a:rPr lang="en-GB"/>
              <a:t>Combine Round-1- SubBytes(</a:t>
            </a:r>
            <a:r>
              <a:rPr lang="en-GB" i="1"/>
              <a:t>P</a:t>
            </a:r>
            <a:r>
              <a:rPr lang="en-GB" baseline="-25000"/>
              <a:t>0</a:t>
            </a:r>
            <a:r>
              <a:rPr lang="en-GB"/>
              <a:t>⊕</a:t>
            </a:r>
            <a:r>
              <a:rPr lang="en-GB" i="1"/>
              <a:t>R</a:t>
            </a:r>
            <a:r>
              <a:rPr lang="en-GB"/>
              <a:t>) with Round-10-SubBytes(</a:t>
            </a:r>
            <a:r>
              <a:rPr lang="en-GB" i="1"/>
              <a:t>P</a:t>
            </a:r>
            <a:r>
              <a:rPr lang="en-GB" baseline="-25000"/>
              <a:t>0</a:t>
            </a:r>
            <a:r>
              <a:rPr lang="en-GB"/>
              <a:t>⊕</a:t>
            </a:r>
            <a:r>
              <a:rPr lang="en-GB" i="1"/>
              <a:t>R</a:t>
            </a:r>
            <a:r>
              <a:rPr lang="en-GB"/>
              <a:t>)</a:t>
            </a:r>
          </a:p>
          <a:p>
            <a:pPr marL="457200" lvl="1" indent="-457200"/>
            <a:r>
              <a:rPr lang="en-GB"/>
              <a:t>Requires 2</a:t>
            </a:r>
            <a:r>
              <a:rPr lang="en-GB" baseline="30000"/>
              <a:t>16</a:t>
            </a:r>
            <a:r>
              <a:rPr lang="en-GB"/>
              <a:t> guesses instead of 2</a:t>
            </a:r>
            <a:r>
              <a:rPr lang="en-GB" baseline="30000"/>
              <a:t>8</a:t>
            </a:r>
          </a:p>
          <a:p>
            <a:endParaRPr lang="en-GB"/>
          </a:p>
          <a:p>
            <a:r>
              <a:rPr lang="mr-IN"/>
              <a:t>…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second order attacks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476E09-1E9E-F88A-D348-CC042588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60C148-06C0-EB11-FF4F-CB5421F5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144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ED2C29C-B743-D148-BC1F-859C841E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See notebook demonstration on second order attack.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4921CF-C7D0-0241-A267-5B800B11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5D50161-AFDA-F743-BFF8-F9E88591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Order Attack Demonstration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023C78-138F-9CD7-CF96-3FB9352A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6876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5014082"/>
          </a:xfrm>
        </p:spPr>
        <p:txBody>
          <a:bodyPr>
            <a:normAutofit fontScale="92500" lnSpcReduction="10000"/>
          </a:bodyPr>
          <a:lstStyle/>
          <a:p>
            <a:r>
              <a:rPr lang="en-GB" sz="1800"/>
              <a:t>Diversify the masks</a:t>
            </a:r>
          </a:p>
          <a:p>
            <a:pPr lvl="1"/>
            <a:r>
              <a:rPr lang="en-GB" sz="1600"/>
              <a:t>One random mask per byte on linear operations</a:t>
            </a:r>
          </a:p>
          <a:p>
            <a:pPr lvl="1"/>
            <a:r>
              <a:rPr lang="en-GB" sz="1600"/>
              <a:t>Change mask at each round</a:t>
            </a:r>
          </a:p>
          <a:p>
            <a:pPr lvl="1"/>
            <a:r>
              <a:rPr lang="en-GB" sz="1600"/>
              <a:t>Easy to handle for ShiftRow and MixColumn</a:t>
            </a:r>
          </a:p>
          <a:p>
            <a:r>
              <a:rPr lang="en-GB" sz="1800"/>
              <a:t>One random byte per SubByte operation in the round</a:t>
            </a:r>
          </a:p>
          <a:p>
            <a:pPr lvl="1"/>
            <a:r>
              <a:rPr lang="en-GB" sz="1600"/>
              <a:t>Requires 16 masked new SubBytes</a:t>
            </a:r>
          </a:p>
          <a:p>
            <a:r>
              <a:rPr lang="en-GB" sz="1800"/>
              <a:t>Add Shuffling: random order execution</a:t>
            </a:r>
          </a:p>
          <a:p>
            <a:pPr lvl="1"/>
            <a:r>
              <a:rPr lang="en-GB" sz="1600"/>
              <a:t>Mainly on SubBytes operations</a:t>
            </a:r>
          </a:p>
          <a:p>
            <a:r>
              <a:rPr lang="en-GB" sz="1800"/>
              <a:t>Add one AES among N countermeasure</a:t>
            </a:r>
          </a:p>
          <a:p>
            <a:r>
              <a:rPr lang="en-GB" sz="1800"/>
              <a:t>Implement SubBytes differently</a:t>
            </a:r>
          </a:p>
          <a:p>
            <a:pPr lvl="1"/>
            <a:r>
              <a:rPr lang="en-GB" sz="1600"/>
              <a:t>Can perform inversion in GF(16) instead of GF(256)</a:t>
            </a:r>
          </a:p>
          <a:p>
            <a:pPr lvl="1"/>
            <a:r>
              <a:rPr lang="en-GB" sz="1600"/>
              <a:t>Smaller table, more masks, more permutations</a:t>
            </a:r>
          </a:p>
          <a:p>
            <a:r>
              <a:rPr lang="en-GB" sz="1800"/>
              <a:t>Implement the inversion in GF(256) and mask the operation with a combination of multiplicative (additive and Boolean masking)</a:t>
            </a:r>
          </a:p>
          <a:p>
            <a:r>
              <a:rPr lang="en-GB" sz="1800"/>
              <a:t>It will make the second order attack theoretically possible but more complex to perform in practice</a:t>
            </a:r>
          </a:p>
          <a:p>
            <a:pPr lvl="1"/>
            <a:endParaRPr lang="en-GB" sz="1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improve resistance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330425-5336-952B-1C5D-83F354B7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8B7445-2776-5ABB-7B29-DF0707FA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5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8" y="1496538"/>
            <a:ext cx="11966475" cy="4709282"/>
          </a:xfrm>
        </p:spPr>
        <p:txBody>
          <a:bodyPr>
            <a:normAutofit fontScale="92500" lnSpcReduction="10000"/>
          </a:bodyPr>
          <a:lstStyle/>
          <a:p>
            <a:r>
              <a:rPr lang="en-GB" sz="2400"/>
              <a:t>Not Kerckhoffs’s principle:</a:t>
            </a:r>
          </a:p>
          <a:p>
            <a:pPr lvl="1"/>
            <a:r>
              <a:rPr lang="en-GB" sz="2000"/>
              <a:t>“A cryptosystem should be secure even if everything about the system, except the key, is public knowledge.”</a:t>
            </a:r>
          </a:p>
          <a:p>
            <a:r>
              <a:rPr lang="en-GB" sz="2400"/>
              <a:t>Shannon</a:t>
            </a:r>
          </a:p>
          <a:p>
            <a:pPr lvl="1"/>
            <a:r>
              <a:rPr lang="en-GB" sz="2000"/>
              <a:t>”one ought to design systems under the assumption that the enemy will immediately gain full familiarity with them”</a:t>
            </a:r>
          </a:p>
          <a:p>
            <a:r>
              <a:rPr lang="en-GB" sz="2400"/>
              <a:t>Can help against side-channel if added on top of standard crypto algorithm</a:t>
            </a:r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r>
              <a:rPr lang="en-GB" sz="2400"/>
              <a:t>Not a countermeasure “recommended”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Obscurity	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42176" y="4690902"/>
            <a:ext cx="1560576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42176" y="4166646"/>
            <a:ext cx="1560576" cy="28041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42176" y="5614232"/>
            <a:ext cx="1560576" cy="24710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7522464" y="4447062"/>
            <a:ext cx="0" cy="116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766048" y="4922550"/>
            <a:ext cx="1060704" cy="21945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 K</a:t>
            </a:r>
          </a:p>
        </p:txBody>
      </p: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>
            <a:off x="8302752" y="5032278"/>
            <a:ext cx="463296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B933F5-4684-FCFD-058A-04575A12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A5E431B-711F-0322-DDDB-E728A2AD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3505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8" y="1496538"/>
            <a:ext cx="11966475" cy="4709282"/>
          </a:xfrm>
        </p:spPr>
        <p:txBody>
          <a:bodyPr/>
          <a:lstStyle/>
          <a:p>
            <a:r>
              <a:rPr lang="en-GB" sz="2400"/>
              <a:t>Add integrity or MAC</a:t>
            </a:r>
          </a:p>
          <a:p>
            <a:r>
              <a:rPr lang="en-GB" sz="2400"/>
              <a:t>If not correct execute but with fake key instead of correct one</a:t>
            </a:r>
          </a:p>
          <a:p>
            <a:r>
              <a:rPr lang="en-GB" sz="2400"/>
              <a:t>Make the attacker losing time on fake data</a:t>
            </a:r>
          </a:p>
          <a:p>
            <a:r>
              <a:rPr lang="en-GB" sz="2400"/>
              <a:t>Attacker must not detect the key is fake (you detected him)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Infective Computation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B4C847-6CF0-1108-54C7-F8176B91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CB3A9E-E13E-BDD6-8378-076B1C11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993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Multiplicative Masking Technique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0057" y="1520830"/>
            <a:ext cx="11966475" cy="4645873"/>
          </a:xfrm>
        </p:spPr>
        <p:txBody>
          <a:bodyPr/>
          <a:lstStyle/>
          <a:p>
            <a:r>
              <a:rPr lang="en-US">
                <a:sym typeface="Wingdings" pitchFamily="2" charset="2"/>
              </a:rPr>
              <a:t>Several countermeasures (publication) involve multiplicative masking</a:t>
            </a:r>
          </a:p>
          <a:p>
            <a:pPr lvl="1"/>
            <a:endParaRPr lang="en-US">
              <a:sym typeface="Wingdings" pitchFamily="2" charset="2"/>
            </a:endParaRPr>
          </a:p>
          <a:p>
            <a:endParaRPr lang="en-US">
              <a:sym typeface="Wingdings" pitchFamily="2" charset="2"/>
            </a:endParaRPr>
          </a:p>
          <a:p>
            <a:pPr lvl="2"/>
            <a:r>
              <a:rPr lang="en-US">
                <a:sym typeface="Wingdings" pitchFamily="2" charset="2"/>
              </a:rPr>
              <a:t>Boolean mask is now multiplicative</a:t>
            </a:r>
          </a:p>
          <a:p>
            <a:pPr lvl="2"/>
            <a:r>
              <a:rPr lang="en-US">
                <a:sym typeface="Wingdings" pitchFamily="2" charset="2"/>
              </a:rPr>
              <a:t>Inversion gives:</a:t>
            </a:r>
          </a:p>
          <a:p>
            <a:endParaRPr lang="en-US">
              <a:sym typeface="Wingdings" pitchFamily="2" charset="2"/>
            </a:endParaRP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Not sensitive to high order attacks</a:t>
            </a:r>
          </a:p>
          <a:p>
            <a:pPr marL="0" indent="0">
              <a:buNone/>
            </a:pPr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Sensitive to </a:t>
            </a:r>
            <a:r>
              <a:rPr lang="en-US" b="1">
                <a:sym typeface="Wingdings" pitchFamily="2" charset="2"/>
              </a:rPr>
              <a:t>ZERO VALUE </a:t>
            </a:r>
            <a:r>
              <a:rPr lang="en-US">
                <a:sym typeface="Wingdings" pitchFamily="2" charset="2"/>
              </a:rPr>
              <a:t>attacks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86" y="1962426"/>
            <a:ext cx="5983909" cy="83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17" y="3313295"/>
            <a:ext cx="6018696" cy="113380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5C9A9B-AAE5-4C8E-B925-422C22DE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7CDC73-B781-3BE4-66BC-A258D107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87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Split the data D and key </a:t>
            </a:r>
            <a:r>
              <a:rPr lang="en-GB" i="1"/>
              <a:t>K</a:t>
            </a:r>
            <a:r>
              <a:rPr lang="en-GB"/>
              <a:t>  to be protected into d+1 random shares to prevent the product from d</a:t>
            </a:r>
            <a:r>
              <a:rPr lang="en-GB" baseline="30000"/>
              <a:t>th</a:t>
            </a:r>
            <a:r>
              <a:rPr lang="en-GB"/>
              <a:t> high order side-channel attacks.</a:t>
            </a:r>
          </a:p>
          <a:p>
            <a:endParaRPr lang="en-GB"/>
          </a:p>
          <a:p>
            <a:r>
              <a:rPr lang="en-GB"/>
              <a:t>The principle is the following:</a:t>
            </a:r>
          </a:p>
          <a:p>
            <a:pPr lvl="1"/>
            <a:r>
              <a:rPr lang="en-GB"/>
              <a:t>Generate d random values r</a:t>
            </a:r>
            <a:r>
              <a:rPr lang="en-GB" baseline="-25000"/>
              <a:t>1</a:t>
            </a:r>
            <a:r>
              <a:rPr lang="en-GB"/>
              <a:t>, …, r</a:t>
            </a:r>
            <a:r>
              <a:rPr lang="en-GB" baseline="-25000"/>
              <a:t>d</a:t>
            </a:r>
            <a:endParaRPr lang="en-GB"/>
          </a:p>
          <a:p>
            <a:pPr lvl="1"/>
            <a:r>
              <a:rPr lang="en-GB"/>
              <a:t>Generate d random values k</a:t>
            </a:r>
            <a:r>
              <a:rPr lang="en-GB" baseline="-25000"/>
              <a:t>1</a:t>
            </a:r>
            <a:r>
              <a:rPr lang="en-GB"/>
              <a:t>, …, k</a:t>
            </a:r>
            <a:r>
              <a:rPr lang="en-GB" baseline="-25000"/>
              <a:t>d</a:t>
            </a:r>
            <a:endParaRPr lang="en-GB"/>
          </a:p>
          <a:p>
            <a:pPr lvl="1"/>
            <a:r>
              <a:rPr lang="en-GB"/>
              <a:t>Compute r</a:t>
            </a:r>
            <a:r>
              <a:rPr lang="en-GB" baseline="-25000"/>
              <a:t>0</a:t>
            </a:r>
            <a:r>
              <a:rPr lang="en-GB"/>
              <a:t> = </a:t>
            </a:r>
            <a:r>
              <a:rPr lang="en-GB" i="1"/>
              <a:t>D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r</a:t>
            </a:r>
            <a:r>
              <a:rPr lang="en-GB" baseline="-25000"/>
              <a:t>1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…</a:t>
            </a:r>
            <a:r>
              <a:rPr lang="en-GB">
                <a:sym typeface="Symbol" charset="2"/>
              </a:rPr>
              <a:t></a:t>
            </a:r>
            <a:r>
              <a:rPr lang="en-GB"/>
              <a:t> r</a:t>
            </a:r>
            <a:r>
              <a:rPr lang="en-GB" baseline="-25000"/>
              <a:t>d</a:t>
            </a:r>
            <a:r>
              <a:rPr lang="en-GB"/>
              <a:t> </a:t>
            </a:r>
          </a:p>
          <a:p>
            <a:pPr lvl="1"/>
            <a:r>
              <a:rPr lang="en-GB"/>
              <a:t>Compute s</a:t>
            </a:r>
            <a:r>
              <a:rPr lang="en-GB" baseline="-25000"/>
              <a:t>0</a:t>
            </a:r>
            <a:r>
              <a:rPr lang="en-GB"/>
              <a:t> = K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s</a:t>
            </a:r>
            <a:r>
              <a:rPr lang="en-GB" baseline="-25000"/>
              <a:t>1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…</a:t>
            </a:r>
            <a:r>
              <a:rPr lang="en-GB">
                <a:sym typeface="Symbol" charset="2"/>
              </a:rPr>
              <a:t></a:t>
            </a:r>
            <a:r>
              <a:rPr lang="en-GB"/>
              <a:t> s</a:t>
            </a:r>
            <a:r>
              <a:rPr lang="en-GB" baseline="-25000"/>
              <a:t>d</a:t>
            </a:r>
            <a:endParaRPr lang="en-GB"/>
          </a:p>
          <a:p>
            <a:pPr lvl="0"/>
            <a:endParaRPr lang="en-GB"/>
          </a:p>
          <a:p>
            <a:pPr lvl="0"/>
            <a:r>
              <a:rPr lang="en-GB"/>
              <a:t>D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K = (r</a:t>
            </a:r>
            <a:r>
              <a:rPr lang="en-GB" baseline="-25000"/>
              <a:t>0</a:t>
            </a:r>
            <a:r>
              <a:rPr lang="en-GB"/>
              <a:t>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s</a:t>
            </a:r>
            <a:r>
              <a:rPr lang="en-GB" baseline="-25000"/>
              <a:t>0</a:t>
            </a:r>
            <a:r>
              <a:rPr lang="en-GB"/>
              <a:t>)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 (r</a:t>
            </a:r>
            <a:r>
              <a:rPr lang="en-GB" baseline="-25000"/>
              <a:t>1</a:t>
            </a:r>
            <a:r>
              <a:rPr lang="en-GB"/>
              <a:t>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s</a:t>
            </a:r>
            <a:r>
              <a:rPr lang="en-GB" baseline="-25000"/>
              <a:t>1</a:t>
            </a:r>
            <a:r>
              <a:rPr lang="en-GB"/>
              <a:t>)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…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 (r</a:t>
            </a:r>
            <a:r>
              <a:rPr lang="en-GB" baseline="-25000"/>
              <a:t>d</a:t>
            </a:r>
            <a:r>
              <a:rPr lang="en-GB"/>
              <a:t> </a:t>
            </a:r>
            <a:r>
              <a:rPr lang="en-GB">
                <a:sym typeface="Symbol" charset="2"/>
              </a:rPr>
              <a:t></a:t>
            </a:r>
            <a:r>
              <a:rPr lang="en-GB"/>
              <a:t> s</a:t>
            </a:r>
            <a:r>
              <a:rPr lang="en-GB" baseline="-25000"/>
              <a:t>d</a:t>
            </a:r>
            <a:r>
              <a:rPr lang="en-GB"/>
              <a:t>) </a:t>
            </a:r>
          </a:p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GB" baseline="30000"/>
              <a:t>th</a:t>
            </a:r>
            <a:r>
              <a:rPr lang="en-GB"/>
              <a:t> order resistant implementations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6F3D7E-A6F4-EAC6-A2CA-C691CAF4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F233DC-44C3-4F9D-0236-0E4230AB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695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ISW (Ishai </a:t>
            </a:r>
            <a:r>
              <a:rPr lang="mr-IN"/>
              <a:t>–</a:t>
            </a:r>
            <a:r>
              <a:rPr lang="en-GB"/>
              <a:t> Sahai </a:t>
            </a:r>
            <a:r>
              <a:rPr lang="mr-IN"/>
              <a:t>–</a:t>
            </a:r>
            <a:r>
              <a:rPr lang="en-GB"/>
              <a:t> Wager) scheme</a:t>
            </a:r>
          </a:p>
          <a:p>
            <a:pPr lvl="1"/>
            <a:r>
              <a:rPr lang="en-GB"/>
              <a:t>Y. Ishai, A. Sahai, and D. Wagner. Private Circuits: Securing Hardware against Probing Attacks. In D. Boneh, editor, Advances in Cryptology – CRYPTO 2003,</a:t>
            </a:r>
          </a:p>
          <a:p>
            <a:pPr lvl="1"/>
            <a:r>
              <a:rPr lang="en-GB"/>
              <a:t>AND and NOT gates circuit</a:t>
            </a:r>
          </a:p>
          <a:p>
            <a:endParaRPr lang="en-GB" sz="800"/>
          </a:p>
          <a:p>
            <a:r>
              <a:rPr lang="en-GB"/>
              <a:t>M. Rivain and E. Prouff</a:t>
            </a:r>
          </a:p>
          <a:p>
            <a:pPr lvl="1"/>
            <a:r>
              <a:rPr lang="en-GB"/>
              <a:t>Provably Secure Higher-Order Masking of AES. CHES 2010</a:t>
            </a:r>
          </a:p>
          <a:p>
            <a:pPr lvl="0"/>
            <a:endParaRPr lang="en-GB" sz="800"/>
          </a:p>
          <a:p>
            <a:r>
              <a:rPr lang="en-GB"/>
              <a:t>L. Goubin and A. Martinelli</a:t>
            </a:r>
          </a:p>
          <a:p>
            <a:pPr lvl="1"/>
            <a:r>
              <a:rPr lang="en-GB"/>
              <a:t>Protecting AES with Shamir’s Secret Sharing Scheme. CHES 2011.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GB" baseline="30000"/>
              <a:t>th</a:t>
            </a:r>
            <a:r>
              <a:rPr lang="en-GB"/>
              <a:t> order resistant implementations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30838E-1FC7-1137-8F64-A9B7B8CF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CA163-80C1-BBD5-A770-27EFB235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723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../../../../../Desktop/Screen%20Shot%202018-07-31%20at%2008.30.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536" y="3121152"/>
            <a:ext cx="4072128" cy="24897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/>
              <a:t>Provide side-channel resistance by </a:t>
            </a:r>
          </a:p>
          <a:p>
            <a:pPr lvl="1"/>
            <a:r>
              <a:rPr lang="en-GB" sz="2000"/>
              <a:t>limiting the side-channel attacks paths as different keys are used in the computations. </a:t>
            </a:r>
          </a:p>
          <a:p>
            <a:pPr lvl="1"/>
            <a:r>
              <a:rPr lang="en-GB" sz="2000"/>
              <a:t>Re-Keying can be done externally via the protocol or internally. </a:t>
            </a:r>
          </a:p>
          <a:p>
            <a:pPr lvl="1"/>
            <a:r>
              <a:rPr lang="en-GB" sz="2000"/>
              <a:t>We focus here on internal Re-Keying. </a:t>
            </a:r>
          </a:p>
          <a:p>
            <a:endParaRPr lang="en-GB" sz="2400"/>
          </a:p>
          <a:p>
            <a:r>
              <a:rPr lang="en-GB" sz="2400"/>
              <a:t>designing a function </a:t>
            </a:r>
            <a:r>
              <a:rPr lang="en-GB" sz="2400" i="1"/>
              <a:t>g</a:t>
            </a:r>
            <a:r>
              <a:rPr lang="en-GB" sz="2400"/>
              <a:t> to re-key a block cipher </a:t>
            </a:r>
            <a:r>
              <a:rPr lang="en-GB" sz="2400" i="1"/>
              <a:t>f</a:t>
            </a:r>
            <a:r>
              <a:rPr lang="en-GB" sz="2400"/>
              <a:t> </a:t>
            </a:r>
          </a:p>
          <a:p>
            <a:pPr lvl="1"/>
            <a:r>
              <a:rPr lang="en-GB" sz="2000"/>
              <a:t>with a master and constant values with a random nonce </a:t>
            </a:r>
            <a:r>
              <a:rPr lang="en-GB" sz="2000" i="1"/>
              <a:t>r</a:t>
            </a:r>
            <a:r>
              <a:rPr lang="en-GB" sz="2000"/>
              <a:t>. </a:t>
            </a:r>
          </a:p>
          <a:p>
            <a:pPr lvl="1"/>
            <a:r>
              <a:rPr lang="en-GB" sz="2000"/>
              <a:t>Then each encryption of a plaintext block is performed with a fresh key </a:t>
            </a:r>
            <a:r>
              <a:rPr lang="en-GB" sz="2000" i="1"/>
              <a:t>k</a:t>
            </a:r>
            <a:r>
              <a:rPr lang="en-GB" sz="2000"/>
              <a:t>* </a:t>
            </a:r>
          </a:p>
          <a:p>
            <a:pPr marL="457200" lvl="1" indent="0">
              <a:buNone/>
            </a:pPr>
            <a:r>
              <a:rPr lang="en-GB" sz="2000"/>
              <a:t>such that the ciphertext is </a:t>
            </a:r>
            <a:r>
              <a:rPr lang="en-GB" sz="2000" i="1"/>
              <a:t>c</a:t>
            </a:r>
            <a:r>
              <a:rPr lang="en-GB" sz="2000"/>
              <a:t> = </a:t>
            </a:r>
            <a:r>
              <a:rPr lang="en-GB" sz="2000" i="1" err="1"/>
              <a:t>f</a:t>
            </a:r>
            <a:r>
              <a:rPr lang="en-GB" sz="2000" i="1" baseline="-25000" err="1"/>
              <a:t>k</a:t>
            </a:r>
            <a:r>
              <a:rPr lang="en-GB" sz="2000" baseline="-25000"/>
              <a:t>*</a:t>
            </a:r>
            <a:r>
              <a:rPr lang="en-GB" sz="2000"/>
              <a:t>(</a:t>
            </a:r>
            <a:r>
              <a:rPr lang="en-GB" sz="2000" i="1"/>
              <a:t>p</a:t>
            </a:r>
            <a:r>
              <a:rPr lang="en-GB" sz="2000"/>
              <a:t>). </a:t>
            </a:r>
          </a:p>
          <a:p>
            <a:pPr lvl="1"/>
            <a:r>
              <a:rPr lang="en-GB" sz="2000"/>
              <a:t>It can also be decided to relax the model and to use a fresh key </a:t>
            </a:r>
          </a:p>
          <a:p>
            <a:pPr lvl="2"/>
            <a:r>
              <a:rPr lang="en-GB" sz="1600"/>
              <a:t>for a given number </a:t>
            </a:r>
            <a:r>
              <a:rPr lang="en-GB" sz="1600" i="1"/>
              <a:t>w</a:t>
            </a:r>
            <a:r>
              <a:rPr lang="en-GB" sz="1600"/>
              <a:t> of plaintext blocks encryptions </a:t>
            </a:r>
          </a:p>
          <a:p>
            <a:pPr lvl="2"/>
            <a:r>
              <a:rPr lang="en-GB" sz="1600"/>
              <a:t>ensuring the number </a:t>
            </a:r>
            <a:r>
              <a:rPr lang="en-GB" sz="1600" i="1"/>
              <a:t>L</a:t>
            </a:r>
            <a:r>
              <a:rPr lang="en-GB" sz="1600"/>
              <a:t> is small enough to prevent the TOE from profiled and not profiled attacks. </a:t>
            </a:r>
          </a:p>
          <a:p>
            <a:r>
              <a:rPr lang="en-GB"/>
              <a:t>Make use of functions more resistant to side-channel than others </a:t>
            </a:r>
            <a:r>
              <a:rPr lang="mr-IN"/>
              <a:t>…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Fresh Rekeying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629439-5F8D-D3DD-AD26-58D7BCC2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EE2B50-633B-F34C-1C6B-1AF3B907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1BF6-8933-45E5-8865-E113F8F08A00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098199"/>
      </p:ext>
    </p:extLst>
  </p:cSld>
  <p:clrMapOvr>
    <a:masterClrMapping/>
  </p:clrMapOvr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CD5ACC94-6E44-41CD-AD84-5EC23CEA07C9}" vid="{AE223C04-3F7D-4337-AA9C-E9D20F57FF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4177</TotalTime>
  <Words>8229</Words>
  <Application>Microsoft Macintosh PowerPoint</Application>
  <PresentationFormat>Grand écran</PresentationFormat>
  <Paragraphs>2113</Paragraphs>
  <Slides>177</Slides>
  <Notes>10</Notes>
  <HiddenSlides>2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177</vt:i4>
      </vt:variant>
    </vt:vector>
  </HeadingPairs>
  <TitlesOfParts>
    <vt:vector size="185" baseType="lpstr">
      <vt:lpstr>Arial Unicode MS</vt:lpstr>
      <vt:lpstr>Arial</vt:lpstr>
      <vt:lpstr>Calibri</vt:lpstr>
      <vt:lpstr>Myriad Pro</vt:lpstr>
      <vt:lpstr>Symbol</vt:lpstr>
      <vt:lpstr>Wingdings</vt:lpstr>
      <vt:lpstr>Wingdings 3</vt:lpstr>
      <vt:lpstr>ST PowerPoint Template 16x9</vt:lpstr>
      <vt:lpstr>Embedded Cryptography  and Side-Channel Analysis  From past to present …  and beyond … </vt:lpstr>
      <vt:lpstr>Agenda</vt:lpstr>
      <vt:lpstr>Agenda</vt:lpstr>
      <vt:lpstr>Secure Products Invasive Attacks and Countermeasures</vt:lpstr>
      <vt:lpstr>Started with smart cards …</vt:lpstr>
      <vt:lpstr>Integrated Circuit Architecture</vt:lpstr>
      <vt:lpstr>Product Conception Phases</vt:lpstr>
      <vt:lpstr>Different Phases From User to End-Of-Life cycles</vt:lpstr>
      <vt:lpstr>Standard Crypto Algorithms in Products</vt:lpstr>
      <vt:lpstr>Reverse Engineering</vt:lpstr>
      <vt:lpstr>Reverse Engineering Reverse the IC Layout</vt:lpstr>
      <vt:lpstr>Reverse Engineering Reverse the Layout</vt:lpstr>
      <vt:lpstr>Reverse Engineering Read Memories Content</vt:lpstr>
      <vt:lpstr>Read/Modify bits with Probing</vt:lpstr>
      <vt:lpstr>Présentation PowerPoint</vt:lpstr>
      <vt:lpstr>Modify the Circuit Focused Ion Beam (FIB)</vt:lpstr>
      <vt:lpstr>Modify the Circuit Focused Ion Beam (FIB)</vt:lpstr>
      <vt:lpstr>Countermeasures  Vs.  Invasive Attacks</vt:lpstr>
      <vt:lpstr>IC Reverse Engineering Countermeasures</vt:lpstr>
      <vt:lpstr>Reverse Engineering on Memories Countermeasures</vt:lpstr>
      <vt:lpstr>Probing Countermeasures</vt:lpstr>
      <vt:lpstr>FIB Countermeasures</vt:lpstr>
      <vt:lpstr>96’s: (well?)coming timing and side-channel attacks</vt:lpstr>
      <vt:lpstr>Timing Attack and Simple Power Analysis</vt:lpstr>
      <vt:lpstr>Some side-channel history</vt:lpstr>
      <vt:lpstr>What is this?</vt:lpstr>
      <vt:lpstr>What is this?</vt:lpstr>
      <vt:lpstr>These ones?</vt:lpstr>
      <vt:lpstr>These ones?</vt:lpstr>
      <vt:lpstr>Triple DES</vt:lpstr>
      <vt:lpstr>Good AES Example Reading </vt:lpstr>
      <vt:lpstr>Side-channel Leakage Origin</vt:lpstr>
      <vt:lpstr>Remember RSA</vt:lpstr>
      <vt:lpstr>Implementing RSA (and ECC)</vt:lpstr>
      <vt:lpstr>Classical Exponentiation Square and Multiply</vt:lpstr>
      <vt:lpstr>Modular Arithmetic Methods</vt:lpstr>
      <vt:lpstr>Simple Side Channel Analysis </vt:lpstr>
      <vt:lpstr>Demo/TP on SSCA on RSA challenge </vt:lpstr>
      <vt:lpstr>Differential Side Channel Analysis </vt:lpstr>
      <vt:lpstr>Tools</vt:lpstr>
      <vt:lpstr>Differential Side-Channel Analysis</vt:lpstr>
      <vt:lpstr>Side-Channel Analysis</vt:lpstr>
      <vt:lpstr>Differential Side-Channel Analysis</vt:lpstr>
      <vt:lpstr>Selection Function Key Byte 0</vt:lpstr>
      <vt:lpstr>Selection Function  Key Byte 0</vt:lpstr>
      <vt:lpstr>Selection Function  Key Byte 0</vt:lpstr>
      <vt:lpstr>Selection Function  Key Byte 0</vt:lpstr>
      <vt:lpstr>Selection Function  Key Byte 0</vt:lpstr>
      <vt:lpstr>Selection Function  Key Byte 0</vt:lpstr>
      <vt:lpstr>Selection Function  Key Byte 0</vt:lpstr>
      <vt:lpstr>Selection Function  Key Byte 0</vt:lpstr>
      <vt:lpstr>Selection Function </vt:lpstr>
      <vt:lpstr>Now use a distinguisher … </vt:lpstr>
      <vt:lpstr>Differential Side-Channel Analysis DPA for Differential Power Analysis</vt:lpstr>
      <vt:lpstr>Differential Side-Channel Analysis DPA for Differential Power Analysis</vt:lpstr>
      <vt:lpstr>Differential Side-Channel Analysis DPA for Differential Power Analysis</vt:lpstr>
      <vt:lpstr>Differential Side-Channel Analysis DPA for Differential Power Analysis</vt:lpstr>
      <vt:lpstr>Side-Channel Analysis</vt:lpstr>
      <vt:lpstr>Side-Channel Analysis</vt:lpstr>
      <vt:lpstr>Differential Side-Channel Analysis Not always efficient technique</vt:lpstr>
      <vt:lpstr>Correlation Side Channel Analysis  The first break event since 1998.</vt:lpstr>
      <vt:lpstr>Correlation Power Analysis</vt:lpstr>
      <vt:lpstr>Correlation Power Analysis</vt:lpstr>
      <vt:lpstr>Correlation Power Analysis</vt:lpstr>
      <vt:lpstr>Now use Correlation Analysis</vt:lpstr>
      <vt:lpstr>Now use Correlation Analysis</vt:lpstr>
      <vt:lpstr>Now use Correlation Analysis</vt:lpstr>
      <vt:lpstr>Now use Correlation Analysis</vt:lpstr>
      <vt:lpstr>Now use Correlation Analysis</vt:lpstr>
      <vt:lpstr>Correlation Attack Result</vt:lpstr>
      <vt:lpstr>Correlation Power Analysis</vt:lpstr>
      <vt:lpstr>CPA demonstrations on DES and AES</vt:lpstr>
      <vt:lpstr>Categories of Countermeasures</vt:lpstr>
      <vt:lpstr>One among N countermeasure(s)</vt:lpstr>
      <vt:lpstr>One among N countermeasure(s)</vt:lpstr>
      <vt:lpstr>Attacking: one among N countermeasure(s)?</vt:lpstr>
      <vt:lpstr>Attacking one among N countermeasure(s)?</vt:lpstr>
      <vt:lpstr>Masking Techniques</vt:lpstr>
      <vt:lpstr>AES first operations </vt:lpstr>
      <vt:lpstr>Selection Function Key Byte 0</vt:lpstr>
      <vt:lpstr>Selection Function  Key Byte 0</vt:lpstr>
      <vt:lpstr>Selection Function  Key Byte 0</vt:lpstr>
      <vt:lpstr>Selection Function  Key Byte 0</vt:lpstr>
      <vt:lpstr>AES </vt:lpstr>
      <vt:lpstr>AES side-channel masking </vt:lpstr>
      <vt:lpstr>AES side channel masking </vt:lpstr>
      <vt:lpstr>More … </vt:lpstr>
      <vt:lpstr>High Order Side-Channel Analysis</vt:lpstr>
      <vt:lpstr>Second (Higher) Order Attacks</vt:lpstr>
      <vt:lpstr>Reminder on Second order attacks</vt:lpstr>
      <vt:lpstr>More second order attacks</vt:lpstr>
      <vt:lpstr>Second Order Attack Demonstration</vt:lpstr>
      <vt:lpstr>How to improve resistance</vt:lpstr>
      <vt:lpstr>Obscurity </vt:lpstr>
      <vt:lpstr>Infective Computation</vt:lpstr>
      <vt:lpstr>Multiplicative Masking Technique</vt:lpstr>
      <vt:lpstr>dth order resistant implementations</vt:lpstr>
      <vt:lpstr>dth order resistant implementations</vt:lpstr>
      <vt:lpstr>Fresh Rekeying</vt:lpstr>
      <vt:lpstr>Tree Key</vt:lpstr>
      <vt:lpstr>Real Example in Secure Boot</vt:lpstr>
      <vt:lpstr>Back to RSA</vt:lpstr>
      <vt:lpstr>How to protect RSA from SSCA .. Use an atomic exponentiation</vt:lpstr>
      <vt:lpstr>… Or with Regular Implementations</vt:lpstr>
      <vt:lpstr>… Not enough to prevent DSCA …</vt:lpstr>
      <vt:lpstr>Blinding</vt:lpstr>
      <vt:lpstr>There are still possible attacks</vt:lpstr>
      <vt:lpstr>Add the exponent blinding countermeasure</vt:lpstr>
      <vt:lpstr>Combining Several Countermeasures</vt:lpstr>
      <vt:lpstr>Single Trace Attack on blinded RSA with Clustering techniques </vt:lpstr>
      <vt:lpstr>Side-Channel Methodology</vt:lpstr>
      <vt:lpstr>Side Channel Methodology</vt:lpstr>
      <vt:lpstr>Side Channel Attacks Methodology Step 1: Tests Plan</vt:lpstr>
      <vt:lpstr>Side Channel Attacks Methodology Step 2: Measurement</vt:lpstr>
      <vt:lpstr>Side Channel Attacks Methodology Step 3: Locate / Process with Few traces Observation  </vt:lpstr>
      <vt:lpstr>Side Channel Attacks Methodology Step 4: Collect traces  </vt:lpstr>
      <vt:lpstr>Side Channel Attacks Methodology Step 5: Align </vt:lpstr>
      <vt:lpstr>Example: observe then align</vt:lpstr>
      <vt:lpstr>Side Channel Attacks Methodology Step 5: Characterize</vt:lpstr>
      <vt:lpstr>Side Channel Attacks Methodology Step 6: Characterize      </vt:lpstr>
      <vt:lpstr>Side Channel Attacks Methodology Step 7: Attack  </vt:lpstr>
      <vt:lpstr>Side Channel Attacks Methodology Step 8: Analyse and Decide</vt:lpstr>
      <vt:lpstr>Welsch t-test</vt:lpstr>
      <vt:lpstr>TVLA and t test</vt:lpstr>
      <vt:lpstr>Welsch t test</vt:lpstr>
      <vt:lpstr>t test</vt:lpstr>
      <vt:lpstr>TP of t-test on AES</vt:lpstr>
      <vt:lpstr>Attack and Remaining Key Entropy</vt:lpstr>
      <vt:lpstr>Cryptographic Protocol vs.. Cryptographic Algorithm …  Sometimes there is still space somewhere around the algorithm for something different</vt:lpstr>
      <vt:lpstr>Side-Channel Attack on the MAC Algo3 2015 (only…)</vt:lpstr>
      <vt:lpstr>MAC Algo3</vt:lpstr>
      <vt:lpstr>MAC Algo3</vt:lpstr>
      <vt:lpstr>Side-Channel Attack on MAC Algo3</vt:lpstr>
      <vt:lpstr>Attack Result </vt:lpstr>
      <vt:lpstr>Today? More and more side-channel attacks in real life.</vt:lpstr>
      <vt:lpstr>Présentation PowerPoint</vt:lpstr>
      <vt:lpstr>Wide Range of Products Nowadays</vt:lpstr>
      <vt:lpstr>Attack categories</vt:lpstr>
      <vt:lpstr>Open Sources</vt:lpstr>
      <vt:lpstr>A side journey to Titan</vt:lpstr>
      <vt:lpstr>2024: EUCLEAK</vt:lpstr>
      <vt:lpstr>Présentation PowerPoint</vt:lpstr>
      <vt:lpstr>SideLine attacks</vt:lpstr>
      <vt:lpstr>Post Quantum Cryptography</vt:lpstr>
      <vt:lpstr>Présentation PowerPoint</vt:lpstr>
      <vt:lpstr>(Pre-Quantum) Cryptography : TODAY</vt:lpstr>
      <vt:lpstr>Schor’s algorithm</vt:lpstr>
      <vt:lpstr>Grover’s algorithm</vt:lpstr>
      <vt:lpstr>Quantum Computer is coming … Quantum Computer is there?  </vt:lpstr>
      <vt:lpstr>Quantum Computer is coming … Quantum Computer is there?  </vt:lpstr>
      <vt:lpstr>Présentation PowerPoint</vt:lpstr>
      <vt:lpstr>Présentation PowerPoint</vt:lpstr>
      <vt:lpstr>(Pre-Quantum) Cryptography : TODAY</vt:lpstr>
      <vt:lpstr>Cryptography with Quantum Computers</vt:lpstr>
      <vt:lpstr>Cryptography with Quantum Computers</vt:lpstr>
      <vt:lpstr>Post Quantum Cryptography Timeline</vt:lpstr>
      <vt:lpstr>Post Quantum Cryptography Timeline</vt:lpstr>
      <vt:lpstr>Post Quantum Cryptography</vt:lpstr>
      <vt:lpstr>Post Quantum Cryptographic Selected Algorithms</vt:lpstr>
      <vt:lpstr>2023 2025</vt:lpstr>
      <vt:lpstr>Conclusion on PQC</vt:lpstr>
      <vt:lpstr>Attack Potential and JIL Rating</vt:lpstr>
      <vt:lpstr>Attack Factors</vt:lpstr>
      <vt:lpstr>Elapsed Time</vt:lpstr>
      <vt:lpstr>Expertise definition</vt:lpstr>
      <vt:lpstr>Expertise Rating</vt:lpstr>
      <vt:lpstr>Knowledge of the TOE</vt:lpstr>
      <vt:lpstr>Access to the TOE</vt:lpstr>
      <vt:lpstr>Equipment</vt:lpstr>
      <vt:lpstr>Access to Open Samples</vt:lpstr>
      <vt:lpstr>Rating the Attack</vt:lpstr>
      <vt:lpstr>Final Table</vt:lpstr>
      <vt:lpstr>Rating  Example with a CEMA on AES</vt:lpstr>
      <vt:lpstr>Questions?</vt:lpstr>
      <vt:lpstr>THANKS</vt:lpstr>
      <vt:lpstr>Présentation PowerPoint</vt:lpstr>
      <vt:lpstr>Présentation PowerPoint</vt:lpstr>
    </vt:vector>
  </TitlesOfParts>
  <Manager/>
  <Company>STMicroelectronics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multiple lines</dc:title>
  <dc:creator>Benoit FEIX</dc:creator>
  <cp:keywords>Template v1.19</cp:keywords>
  <cp:lastModifiedBy>Benoit Feix</cp:lastModifiedBy>
  <cp:revision>42</cp:revision>
  <dcterms:created xsi:type="dcterms:W3CDTF">2021-11-07T14:04:40Z</dcterms:created>
  <dcterms:modified xsi:type="dcterms:W3CDTF">2025-01-12T23:06:14Z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2021-11-07T14:04:44Z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21f10180-b865-4a8a-a8e7-a64901483c96</vt:lpwstr>
  </property>
  <property fmtid="{D5CDD505-2E9C-101B-9397-08002B2CF9AE}" pid="8" name="MSIP_Label_cf8c7287-838c-46dd-b281-b1140229e67a_ContentBits">
    <vt:lpwstr>0</vt:lpwstr>
  </property>
</Properties>
</file>